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394" r:id="rId3"/>
    <p:sldId id="395" r:id="rId4"/>
    <p:sldId id="261" r:id="rId5"/>
    <p:sldId id="262" r:id="rId6"/>
    <p:sldId id="263" r:id="rId7"/>
    <p:sldId id="264" r:id="rId8"/>
    <p:sldId id="265" r:id="rId9"/>
    <p:sldId id="45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3" r:id="rId25"/>
    <p:sldId id="474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269" r:id="rId34"/>
    <p:sldId id="270" r:id="rId35"/>
    <p:sldId id="271" r:id="rId36"/>
    <p:sldId id="272" r:id="rId37"/>
    <p:sldId id="415" r:id="rId38"/>
    <p:sldId id="417" r:id="rId39"/>
    <p:sldId id="418" r:id="rId40"/>
    <p:sldId id="419" r:id="rId41"/>
    <p:sldId id="425" r:id="rId42"/>
    <p:sldId id="431" r:id="rId43"/>
    <p:sldId id="435" r:id="rId44"/>
    <p:sldId id="436" r:id="rId45"/>
    <p:sldId id="437" r:id="rId46"/>
    <p:sldId id="438" r:id="rId47"/>
    <p:sldId id="440" r:id="rId48"/>
    <p:sldId id="44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266" r:id="rId59"/>
    <p:sldId id="267" r:id="rId60"/>
    <p:sldId id="268" r:id="rId61"/>
    <p:sldId id="491" r:id="rId62"/>
    <p:sldId id="492" r:id="rId63"/>
    <p:sldId id="493" r:id="rId64"/>
    <p:sldId id="494" r:id="rId65"/>
    <p:sldId id="280" r:id="rId66"/>
    <p:sldId id="396" r:id="rId67"/>
    <p:sldId id="257" r:id="rId68"/>
    <p:sldId id="258" r:id="rId69"/>
    <p:sldId id="259" r:id="rId70"/>
    <p:sldId id="260" r:id="rId71"/>
    <p:sldId id="399" r:id="rId72"/>
    <p:sldId id="400" r:id="rId73"/>
    <p:sldId id="401" r:id="rId74"/>
    <p:sldId id="412" r:id="rId75"/>
    <p:sldId id="405" r:id="rId76"/>
    <p:sldId id="406" r:id="rId77"/>
    <p:sldId id="407" r:id="rId78"/>
    <p:sldId id="408" r:id="rId79"/>
    <p:sldId id="409" r:id="rId80"/>
    <p:sldId id="411" r:id="rId81"/>
    <p:sldId id="39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19"/>
    <p:restoredTop sz="90583"/>
  </p:normalViewPr>
  <p:slideViewPr>
    <p:cSldViewPr snapToGrid="0" snapToObjects="1">
      <p:cViewPr varScale="1">
        <p:scale>
          <a:sx n="142" d="100"/>
          <a:sy n="142" d="100"/>
        </p:scale>
        <p:origin x="1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Word2vec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5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4804" y="359155"/>
            <a:ext cx="1150239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75" dirty="0"/>
              <a:t>October </a:t>
            </a:r>
            <a:r>
              <a:rPr spc="-90" dirty="0"/>
              <a:t>12,</a:t>
            </a:r>
            <a:r>
              <a:rPr spc="-190" dirty="0"/>
              <a:t> </a:t>
            </a:r>
            <a:r>
              <a:rPr spc="-105" dirty="0"/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5" dirty="0"/>
              <a:t>12 </a:t>
            </a:r>
            <a:r>
              <a:rPr spc="-55" dirty="0"/>
              <a:t>-</a:t>
            </a:r>
            <a:r>
              <a:rPr spc="-19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2040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17-18: Recurrent Neural Networks (RNN)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03/23/25/2021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918" y="131726"/>
            <a:ext cx="97888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1: </a:t>
            </a:r>
            <a:r>
              <a:rPr spc="310" dirty="0"/>
              <a:t>Tokenization </a:t>
            </a:r>
            <a:r>
              <a:rPr spc="229" dirty="0"/>
              <a:t>(Text </a:t>
            </a:r>
            <a:r>
              <a:rPr spc="310" dirty="0"/>
              <a:t>to</a:t>
            </a:r>
            <a:r>
              <a:rPr spc="190" dirty="0"/>
              <a:t> </a:t>
            </a:r>
            <a:r>
              <a:rPr spc="185" dirty="0"/>
              <a:t>Words)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5155" y="1459411"/>
            <a:ext cx="9142730" cy="26289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241300" algn="l"/>
              </a:tabLst>
            </a:pPr>
            <a:r>
              <a:rPr sz="2800" spc="-215" dirty="0">
                <a:latin typeface="Arial"/>
                <a:cs typeface="Arial"/>
              </a:rPr>
              <a:t>We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-135" dirty="0">
                <a:latin typeface="Arial"/>
                <a:cs typeface="Arial"/>
              </a:rPr>
              <a:t>given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25" dirty="0">
                <a:latin typeface="Arial"/>
                <a:cs typeface="Arial"/>
              </a:rPr>
              <a:t>piece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-80" dirty="0">
                <a:latin typeface="Arial"/>
                <a:cs typeface="Arial"/>
              </a:rPr>
              <a:t>(string),</a:t>
            </a:r>
            <a:r>
              <a:rPr sz="2800" spc="-30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e.g.,</a:t>
            </a:r>
            <a:endParaRPr sz="2800">
              <a:latin typeface="Arial"/>
              <a:cs typeface="Arial"/>
            </a:endParaRPr>
          </a:p>
          <a:p>
            <a:pPr marL="1459230" algn="ctr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latin typeface="Courier New"/>
                <a:cs typeface="Courier New"/>
              </a:rPr>
              <a:t>S = </a:t>
            </a:r>
            <a:r>
              <a:rPr sz="2800" spc="-5" dirty="0">
                <a:latin typeface="Courier New"/>
                <a:cs typeface="Courier New"/>
              </a:rPr>
              <a:t>“… to be or </a:t>
            </a:r>
            <a:r>
              <a:rPr sz="2800" spc="-10" dirty="0">
                <a:latin typeface="Courier New"/>
                <a:cs typeface="Courier New"/>
              </a:rPr>
              <a:t>not </a:t>
            </a:r>
            <a:r>
              <a:rPr sz="2800" spc="-5" dirty="0">
                <a:latin typeface="Courier New"/>
                <a:cs typeface="Courier New"/>
              </a:rPr>
              <a:t>to</a:t>
            </a:r>
            <a:r>
              <a:rPr sz="2800" spc="-14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be…”.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800" spc="-175" dirty="0">
                <a:latin typeface="Arial"/>
                <a:cs typeface="Arial"/>
              </a:rPr>
              <a:t>Break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0" dirty="0">
                <a:latin typeface="Arial"/>
                <a:cs typeface="Arial"/>
              </a:rPr>
              <a:t>string (string) </a:t>
            </a:r>
            <a:r>
              <a:rPr sz="2800" spc="-15" dirty="0">
                <a:latin typeface="Arial"/>
                <a:cs typeface="Arial"/>
              </a:rPr>
              <a:t>into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40" dirty="0">
                <a:latin typeface="Arial"/>
                <a:cs typeface="Arial"/>
              </a:rPr>
              <a:t>list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52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words:</a:t>
            </a:r>
            <a:endParaRPr sz="2800">
              <a:latin typeface="Arial"/>
              <a:cs typeface="Arial"/>
            </a:endParaRPr>
          </a:p>
          <a:p>
            <a:pPr marL="1458595" algn="ctr">
              <a:lnSpc>
                <a:spcPct val="100000"/>
              </a:lnSpc>
              <a:spcBef>
                <a:spcPts val="840"/>
              </a:spcBef>
            </a:pPr>
            <a:r>
              <a:rPr sz="2800" dirty="0">
                <a:latin typeface="Courier New"/>
                <a:cs typeface="Courier New"/>
              </a:rPr>
              <a:t>L = </a:t>
            </a:r>
            <a:r>
              <a:rPr sz="2800" spc="-5" dirty="0">
                <a:latin typeface="Courier New"/>
                <a:cs typeface="Courier New"/>
              </a:rPr>
              <a:t>[…, </a:t>
            </a:r>
            <a:r>
              <a:rPr sz="2800" spc="-10" dirty="0">
                <a:latin typeface="Courier New"/>
                <a:cs typeface="Courier New"/>
              </a:rPr>
              <a:t>to, be, or, not, to, </a:t>
            </a:r>
            <a:r>
              <a:rPr sz="2800" spc="-5" dirty="0">
                <a:latin typeface="Courier New"/>
                <a:cs typeface="Courier New"/>
              </a:rPr>
              <a:t>be,</a:t>
            </a:r>
            <a:r>
              <a:rPr sz="2800" spc="-1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…],</a:t>
            </a:r>
            <a:endParaRPr sz="2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5922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98" y="190472"/>
            <a:ext cx="85144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1" y="1276573"/>
            <a:ext cx="6545580" cy="14173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665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00" dirty="0">
                <a:latin typeface="Arial"/>
                <a:cs typeface="Arial"/>
              </a:rPr>
              <a:t>Build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114" dirty="0">
                <a:latin typeface="Arial"/>
                <a:cs typeface="Arial"/>
              </a:rPr>
              <a:t>(e.g., </a:t>
            </a:r>
            <a:r>
              <a:rPr sz="2800" spc="-175" dirty="0">
                <a:latin typeface="Arial"/>
                <a:cs typeface="Arial"/>
              </a:rPr>
              <a:t>hash </a:t>
            </a:r>
            <a:r>
              <a:rPr sz="2800" spc="-75" dirty="0">
                <a:latin typeface="Arial"/>
                <a:cs typeface="Arial"/>
              </a:rPr>
              <a:t>table)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count  words’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frequencies.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41300" algn="l"/>
              </a:tabLst>
            </a:pPr>
            <a:r>
              <a:rPr sz="2800" spc="-60" dirty="0">
                <a:latin typeface="Arial"/>
                <a:cs typeface="Arial"/>
              </a:rPr>
              <a:t>Initially,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434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empty.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89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6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3">
            <a:extLst>
              <a:ext uri="{FF2B5EF4-FFF2-40B4-BE49-F238E27FC236}">
                <a16:creationId xmlns:a16="http://schemas.microsoft.com/office/drawing/2014/main" id="{5C3D032B-45A7-B842-BE35-A8058A35D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525CADC-8F0E-624C-92D0-71D733B2C9A9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51C94EF-690F-5E45-BAA8-56192EDAB7F9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401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97295" y="5412378"/>
            <a:ext cx="398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“to”</a:t>
            </a:r>
            <a:r>
              <a:rPr sz="2400" spc="-3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8F31672-EC24-CD4D-AA21-CAA1EF809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69BF71B-83BE-FE44-9E49-8257249E9E62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F8791C65-C399-E94C-95CC-AB0CFC157B37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19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97295" y="5412378"/>
            <a:ext cx="398145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“to”</a:t>
            </a:r>
            <a:r>
              <a:rPr sz="2400" spc="-3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135" dirty="0">
                <a:latin typeface="Arial"/>
                <a:cs typeface="Arial"/>
              </a:rPr>
              <a:t>Increase </a:t>
            </a:r>
            <a:r>
              <a:rPr sz="2400" spc="-40" dirty="0">
                <a:latin typeface="Arial"/>
                <a:cs typeface="Arial"/>
              </a:rPr>
              <a:t>its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E63ABA-BE96-4646-A1FA-E2057A409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A1AA548-8C9D-AD4E-9A00-D05D3FC8E322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9A37EEC-4261-794D-B5C4-788810DB8275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748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97295" y="5412378"/>
            <a:ext cx="403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 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“be”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F0D6FA3-8DF1-7747-832C-A50D34910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F447E56-770C-9E45-8C41-6F18F2277BD3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4B2F241-605F-AC4B-ACD5-4876C2BF57A2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445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97295" y="5412378"/>
            <a:ext cx="403479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 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“be”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135" dirty="0">
                <a:latin typeface="Arial"/>
                <a:cs typeface="Arial"/>
              </a:rPr>
              <a:t>Increase </a:t>
            </a:r>
            <a:r>
              <a:rPr sz="2400" spc="-40" dirty="0">
                <a:latin typeface="Arial"/>
                <a:cs typeface="Arial"/>
              </a:rPr>
              <a:t>its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A78DE1-09CD-C14C-A4EB-6D696F53D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B7DDFC6-8F42-C145-A42D-0F456B40B1A5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8DB1C6-318C-BA4A-959B-83FF9CD240B7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623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64835" y="5347063"/>
            <a:ext cx="4482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“or”</a:t>
            </a:r>
            <a:r>
              <a:rPr sz="24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is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E247378-1BB7-D246-9D4D-E9ACDB337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D349F9A-9D50-034B-8804-1CD4FDF602CC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899407C-5C3A-AF49-B431-467C2FC37DEA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33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1481" y="4534199"/>
          <a:ext cx="667003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not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to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be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b="1" spc="-10" dirty="0">
                          <a:latin typeface="Courier New"/>
                          <a:cs typeface="Courier New"/>
                        </a:rPr>
                        <a:t>...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64835" y="5347063"/>
            <a:ext cx="4482465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95" dirty="0">
                <a:latin typeface="Arial"/>
                <a:cs typeface="Arial"/>
              </a:rPr>
              <a:t>Word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“or”</a:t>
            </a:r>
            <a:r>
              <a:rPr sz="24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is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125" dirty="0">
                <a:latin typeface="Arial"/>
                <a:cs typeface="Arial"/>
              </a:rPr>
              <a:t>Add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(“or”,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1)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5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2E350FA-60C6-214B-B511-80B8D58A2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514" y="131726"/>
            <a:ext cx="82813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E90977F-DA35-AC48-A8AD-B3AB8E9B2180}"/>
              </a:ext>
            </a:extLst>
          </p:cNvPr>
          <p:cNvSpPr/>
          <p:nvPr/>
        </p:nvSpPr>
        <p:spPr>
          <a:xfrm>
            <a:off x="6087209" y="1899272"/>
            <a:ext cx="715010" cy="282575"/>
          </a:xfrm>
          <a:custGeom>
            <a:avLst/>
            <a:gdLst/>
            <a:ahLst/>
            <a:cxnLst/>
            <a:rect l="l" t="t" r="r" b="b"/>
            <a:pathLst>
              <a:path w="715009" h="282575">
                <a:moveTo>
                  <a:pt x="624742" y="0"/>
                </a:moveTo>
                <a:lnTo>
                  <a:pt x="620723" y="11459"/>
                </a:lnTo>
                <a:lnTo>
                  <a:pt x="637067" y="18552"/>
                </a:lnTo>
                <a:lnTo>
                  <a:pt x="651122" y="28370"/>
                </a:lnTo>
                <a:lnTo>
                  <a:pt x="679659" y="73878"/>
                </a:lnTo>
                <a:lnTo>
                  <a:pt x="687994" y="115662"/>
                </a:lnTo>
                <a:lnTo>
                  <a:pt x="689035" y="139749"/>
                </a:lnTo>
                <a:lnTo>
                  <a:pt x="687989" y="164650"/>
                </a:lnTo>
                <a:lnTo>
                  <a:pt x="679618" y="207587"/>
                </a:lnTo>
                <a:lnTo>
                  <a:pt x="651141" y="253825"/>
                </a:lnTo>
                <a:lnTo>
                  <a:pt x="621170" y="270866"/>
                </a:lnTo>
                <a:lnTo>
                  <a:pt x="624742" y="282326"/>
                </a:lnTo>
                <a:lnTo>
                  <a:pt x="663251" y="264262"/>
                </a:lnTo>
                <a:lnTo>
                  <a:pt x="691565" y="232990"/>
                </a:lnTo>
                <a:lnTo>
                  <a:pt x="708979" y="191113"/>
                </a:lnTo>
                <a:lnTo>
                  <a:pt x="714783" y="141237"/>
                </a:lnTo>
                <a:lnTo>
                  <a:pt x="713328" y="115355"/>
                </a:lnTo>
                <a:lnTo>
                  <a:pt x="701681" y="69479"/>
                </a:lnTo>
                <a:lnTo>
                  <a:pt x="678585" y="32132"/>
                </a:lnTo>
                <a:lnTo>
                  <a:pt x="645210" y="7389"/>
                </a:lnTo>
                <a:lnTo>
                  <a:pt x="624742" y="0"/>
                </a:lnTo>
                <a:close/>
              </a:path>
              <a:path w="715009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5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B2D56F3E-983D-474B-BB3C-E9AFEC748AFC}"/>
              </a:ext>
            </a:extLst>
          </p:cNvPr>
          <p:cNvSpPr txBox="1"/>
          <p:nvPr/>
        </p:nvSpPr>
        <p:spPr>
          <a:xfrm>
            <a:off x="674731" y="1152113"/>
            <a:ext cx="7689340" cy="21793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Update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dictionary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60" dirty="0">
                <a:latin typeface="Arial"/>
                <a:cs typeface="Arial"/>
              </a:rPr>
              <a:t>this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way:</a:t>
            </a:r>
            <a:endParaRPr sz="2800" dirty="0">
              <a:latin typeface="Arial"/>
              <a:cs typeface="Arial"/>
            </a:endParaRPr>
          </a:p>
          <a:p>
            <a:pPr marL="697865" marR="97155" lvl="1" indent="-228600">
              <a:lnSpc>
                <a:spcPts val="2600"/>
              </a:lnSpc>
              <a:spcBef>
                <a:spcPts val="1160"/>
              </a:spcBef>
              <a:buChar char="•"/>
              <a:tabLst>
                <a:tab pos="698500" algn="l"/>
                <a:tab pos="5511800" algn="l"/>
                <a:tab pos="622173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  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b="1" spc="-114" dirty="0">
                <a:latin typeface="Arial"/>
                <a:cs typeface="Arial"/>
              </a:rPr>
              <a:t>not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add	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𝑤,</a:t>
            </a:r>
            <a:r>
              <a:rPr sz="2400" spc="-2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	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  <a:p>
            <a:pPr marL="697865" marR="5080" lvl="1" indent="-228600">
              <a:lnSpc>
                <a:spcPts val="2600"/>
              </a:lnSpc>
              <a:spcBef>
                <a:spcPts val="110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word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𝑤</a:t>
            </a:r>
            <a:r>
              <a:rPr lang="en-US"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                      </a:t>
            </a:r>
            <a:r>
              <a:rPr sz="2400" spc="-6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70" dirty="0">
                <a:latin typeface="Arial"/>
                <a:cs typeface="Arial"/>
              </a:rPr>
              <a:t>dictionary, </a:t>
            </a:r>
            <a:r>
              <a:rPr sz="2400" spc="-125" dirty="0">
                <a:latin typeface="Arial"/>
                <a:cs typeface="Arial"/>
              </a:rPr>
              <a:t>increase </a:t>
            </a:r>
            <a:r>
              <a:rPr sz="2400" spc="-45" dirty="0">
                <a:latin typeface="Arial"/>
                <a:cs typeface="Arial"/>
              </a:rPr>
              <a:t>its </a:t>
            </a:r>
            <a:r>
              <a:rPr sz="2400" spc="-85" dirty="0">
                <a:latin typeface="Arial"/>
                <a:cs typeface="Arial"/>
              </a:rPr>
              <a:t>frequency  </a:t>
            </a:r>
            <a:r>
              <a:rPr sz="2400" spc="-95" dirty="0">
                <a:latin typeface="Arial"/>
                <a:cs typeface="Arial"/>
              </a:rPr>
              <a:t>counter.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71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(</a:t>
            </a:r>
            <a:r>
              <a:rPr lang="en-US" dirty="0" err="1"/>
              <a:t>ConvNet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330" y="190472"/>
            <a:ext cx="92434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1" y="1276573"/>
            <a:ext cx="661543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665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Sort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table </a:t>
            </a:r>
            <a:r>
              <a:rPr sz="2800" spc="-195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8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frequency </a:t>
            </a:r>
            <a:r>
              <a:rPr sz="2800" spc="-150" dirty="0">
                <a:latin typeface="Arial"/>
                <a:cs typeface="Arial"/>
              </a:rPr>
              <a:t>is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45" dirty="0">
                <a:latin typeface="Arial"/>
                <a:cs typeface="Arial"/>
              </a:rPr>
              <a:t>descending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order.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51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098" y="190472"/>
            <a:ext cx="94198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1" y="1276573"/>
            <a:ext cx="661543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665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Sort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table </a:t>
            </a:r>
            <a:r>
              <a:rPr sz="2800" spc="-195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8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frequency </a:t>
            </a:r>
            <a:r>
              <a:rPr sz="2800" spc="-150" dirty="0">
                <a:latin typeface="Arial"/>
                <a:cs typeface="Arial"/>
              </a:rPr>
              <a:t>is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45" dirty="0">
                <a:latin typeface="Arial"/>
                <a:cs typeface="Arial"/>
              </a:rPr>
              <a:t>descending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order.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98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(frequency)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499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399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219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31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098" y="190472"/>
            <a:ext cx="8693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0" y="1276573"/>
            <a:ext cx="7346950" cy="14173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73660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Sort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table </a:t>
            </a:r>
            <a:r>
              <a:rPr sz="2800" spc="-195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8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frequency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45" dirty="0">
                <a:latin typeface="Arial"/>
                <a:cs typeface="Arial"/>
              </a:rPr>
              <a:t>descending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order.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41300" algn="l"/>
              </a:tabLst>
            </a:pPr>
            <a:r>
              <a:rPr sz="2800" spc="-200" dirty="0">
                <a:latin typeface="Arial"/>
                <a:cs typeface="Arial"/>
              </a:rPr>
              <a:t>Replace </a:t>
            </a:r>
            <a:r>
              <a:rPr sz="2800" spc="-30" dirty="0">
                <a:latin typeface="Arial"/>
                <a:cs typeface="Arial"/>
              </a:rPr>
              <a:t>“frequency” </a:t>
            </a:r>
            <a:r>
              <a:rPr sz="2800" spc="-114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“index” </a:t>
            </a:r>
            <a:r>
              <a:rPr sz="2800" spc="-70" dirty="0">
                <a:latin typeface="Arial"/>
                <a:cs typeface="Arial"/>
              </a:rPr>
              <a:t>(starting </a:t>
            </a:r>
            <a:r>
              <a:rPr sz="2800" spc="-30" dirty="0">
                <a:latin typeface="Arial"/>
                <a:cs typeface="Arial"/>
              </a:rPr>
              <a:t>from</a:t>
            </a:r>
            <a:r>
              <a:rPr sz="2800" spc="-509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1.)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80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3822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(index)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098" y="190472"/>
            <a:ext cx="834412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2: </a:t>
            </a:r>
            <a:r>
              <a:rPr spc="254" dirty="0"/>
              <a:t>Count </a:t>
            </a:r>
            <a:r>
              <a:rPr spc="165" dirty="0"/>
              <a:t>Word</a:t>
            </a:r>
            <a:r>
              <a:rPr spc="270" dirty="0"/>
              <a:t> </a:t>
            </a:r>
            <a:r>
              <a:rPr spc="290" dirty="0"/>
              <a:t>Frequencies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0" y="1276573"/>
            <a:ext cx="7691755" cy="20142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08077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Sort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0" dirty="0">
                <a:latin typeface="Arial"/>
                <a:cs typeface="Arial"/>
              </a:rPr>
              <a:t>table </a:t>
            </a:r>
            <a:r>
              <a:rPr sz="2800" spc="-195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8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frequency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45" dirty="0">
                <a:latin typeface="Arial"/>
                <a:cs typeface="Arial"/>
              </a:rPr>
              <a:t>descending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order.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41300" algn="l"/>
              </a:tabLst>
            </a:pPr>
            <a:r>
              <a:rPr sz="2800" spc="-200" dirty="0">
                <a:latin typeface="Arial"/>
                <a:cs typeface="Arial"/>
              </a:rPr>
              <a:t>Replace </a:t>
            </a:r>
            <a:r>
              <a:rPr sz="2800" spc="-30" dirty="0">
                <a:latin typeface="Arial"/>
                <a:cs typeface="Arial"/>
              </a:rPr>
              <a:t>“frequency” </a:t>
            </a:r>
            <a:r>
              <a:rPr sz="2800" spc="-114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“index” </a:t>
            </a:r>
            <a:r>
              <a:rPr sz="2800" spc="-70" dirty="0">
                <a:latin typeface="Arial"/>
                <a:cs typeface="Arial"/>
              </a:rPr>
              <a:t>(starting </a:t>
            </a:r>
            <a:r>
              <a:rPr sz="2800" spc="-30" dirty="0">
                <a:latin typeface="Arial"/>
                <a:cs typeface="Arial"/>
              </a:rPr>
              <a:t>from</a:t>
            </a:r>
            <a:r>
              <a:rPr sz="2800" spc="-4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1.)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85" dirty="0">
                <a:latin typeface="Arial"/>
                <a:cs typeface="Arial"/>
              </a:rPr>
              <a:t>unique </a:t>
            </a:r>
            <a:r>
              <a:rPr sz="2800" spc="-105" dirty="0">
                <a:latin typeface="Arial"/>
                <a:cs typeface="Arial"/>
              </a:rPr>
              <a:t>words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14" dirty="0">
                <a:latin typeface="Arial"/>
                <a:cs typeface="Arial"/>
              </a:rPr>
              <a:t>called</a:t>
            </a:r>
            <a:r>
              <a:rPr sz="2800" spc="-40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“vocabulary”.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13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3822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(index)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730" y="131726"/>
            <a:ext cx="65792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3: </a:t>
            </a:r>
            <a:r>
              <a:rPr spc="200" dirty="0"/>
              <a:t>One-Hot</a:t>
            </a:r>
            <a:r>
              <a:rPr spc="280" dirty="0"/>
              <a:t> </a:t>
            </a:r>
            <a:r>
              <a:rPr spc="260" dirty="0"/>
              <a:t>Encoding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0" y="1119093"/>
            <a:ext cx="7243445" cy="294640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41300" algn="l"/>
              </a:tabLst>
            </a:pPr>
            <a:r>
              <a:rPr sz="2800" spc="-85" dirty="0">
                <a:latin typeface="Arial"/>
                <a:cs typeface="Arial"/>
              </a:rPr>
              <a:t>Map </a:t>
            </a:r>
            <a:r>
              <a:rPr sz="2800" spc="-125" dirty="0">
                <a:latin typeface="Arial"/>
                <a:cs typeface="Arial"/>
              </a:rPr>
              <a:t>every </a:t>
            </a:r>
            <a:r>
              <a:rPr sz="2800" spc="-55" dirty="0">
                <a:latin typeface="Arial"/>
                <a:cs typeface="Arial"/>
              </a:rPr>
              <a:t>word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5" dirty="0">
                <a:latin typeface="Arial"/>
                <a:cs typeface="Arial"/>
              </a:rPr>
              <a:t>its</a:t>
            </a:r>
            <a:r>
              <a:rPr sz="2800" spc="-47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index.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Char char="•"/>
              <a:tabLst>
                <a:tab pos="241300" algn="l"/>
              </a:tabLst>
            </a:pPr>
            <a:r>
              <a:rPr sz="2800" spc="-170" dirty="0">
                <a:latin typeface="Arial"/>
                <a:cs typeface="Arial"/>
              </a:rPr>
              <a:t>For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example,</a:t>
            </a:r>
            <a:endParaRPr sz="2800">
              <a:latin typeface="Arial"/>
              <a:cs typeface="Arial"/>
            </a:endParaRPr>
          </a:p>
          <a:p>
            <a:pPr marL="423545">
              <a:lnSpc>
                <a:spcPct val="100000"/>
              </a:lnSpc>
              <a:spcBef>
                <a:spcPts val="1240"/>
              </a:spcBef>
            </a:pPr>
            <a:r>
              <a:rPr sz="2800" spc="-10" dirty="0">
                <a:latin typeface="Courier New"/>
                <a:cs typeface="Courier New"/>
              </a:rPr>
              <a:t>Words: [to, be, or, not, to,</a:t>
            </a:r>
            <a:r>
              <a:rPr sz="2800" spc="-8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be]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Courier New"/>
              <a:cs typeface="Courier New"/>
            </a:endParaRPr>
          </a:p>
          <a:p>
            <a:pPr marL="423545">
              <a:lnSpc>
                <a:spcPct val="100000"/>
              </a:lnSpc>
              <a:spcBef>
                <a:spcPts val="2325"/>
              </a:spcBef>
              <a:tabLst>
                <a:tab pos="3401060" algn="l"/>
                <a:tab pos="4251960" algn="l"/>
                <a:tab pos="5102860" algn="l"/>
                <a:tab pos="5953760" algn="l"/>
                <a:tab pos="6804659" algn="l"/>
              </a:tabLst>
            </a:pPr>
            <a:r>
              <a:rPr sz="2800" spc="-10" dirty="0">
                <a:latin typeface="Courier New"/>
                <a:cs typeface="Courier New"/>
              </a:rPr>
              <a:t>Indices</a:t>
            </a:r>
            <a:r>
              <a:rPr sz="2800" dirty="0">
                <a:latin typeface="Courier New"/>
                <a:cs typeface="Courier New"/>
              </a:rPr>
              <a:t>: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[2</a:t>
            </a:r>
            <a:r>
              <a:rPr sz="2800" dirty="0">
                <a:latin typeface="Courier New"/>
                <a:cs typeface="Courier New"/>
              </a:rPr>
              <a:t>,	</a:t>
            </a:r>
            <a:r>
              <a:rPr sz="2800" spc="-10" dirty="0">
                <a:latin typeface="Courier New"/>
                <a:cs typeface="Courier New"/>
              </a:rPr>
              <a:t>4</a:t>
            </a:r>
            <a:r>
              <a:rPr sz="2800" dirty="0">
                <a:latin typeface="Courier New"/>
                <a:cs typeface="Courier New"/>
              </a:rPr>
              <a:t>,	</a:t>
            </a:r>
            <a:r>
              <a:rPr sz="2800" spc="-10" dirty="0">
                <a:latin typeface="Courier New"/>
                <a:cs typeface="Courier New"/>
              </a:rPr>
              <a:t>8</a:t>
            </a:r>
            <a:r>
              <a:rPr sz="2800" dirty="0">
                <a:latin typeface="Courier New"/>
                <a:cs typeface="Courier New"/>
              </a:rPr>
              <a:t>,	</a:t>
            </a:r>
            <a:r>
              <a:rPr sz="2800" spc="-10" dirty="0">
                <a:latin typeface="Courier New"/>
                <a:cs typeface="Courier New"/>
              </a:rPr>
              <a:t>1</a:t>
            </a:r>
            <a:r>
              <a:rPr sz="2800" dirty="0">
                <a:latin typeface="Courier New"/>
                <a:cs typeface="Courier New"/>
              </a:rPr>
              <a:t>,	</a:t>
            </a:r>
            <a:r>
              <a:rPr sz="2800" spc="-10" dirty="0">
                <a:latin typeface="Courier New"/>
                <a:cs typeface="Courier New"/>
              </a:rPr>
              <a:t>2</a:t>
            </a:r>
            <a:r>
              <a:rPr sz="2800" dirty="0">
                <a:latin typeface="Courier New"/>
                <a:cs typeface="Courier New"/>
              </a:rPr>
              <a:t>,	</a:t>
            </a:r>
            <a:r>
              <a:rPr sz="2800" spc="-10" dirty="0">
                <a:latin typeface="Courier New"/>
                <a:cs typeface="Courier New"/>
              </a:rPr>
              <a:t>4]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5600" y="3009900"/>
            <a:ext cx="4572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0113" y="3020786"/>
            <a:ext cx="327025" cy="539115"/>
          </a:xfrm>
          <a:custGeom>
            <a:avLst/>
            <a:gdLst/>
            <a:ahLst/>
            <a:cxnLst/>
            <a:rect l="l" t="t" r="r" b="b"/>
            <a:pathLst>
              <a:path w="327025" h="539114">
                <a:moveTo>
                  <a:pt x="326572" y="375556"/>
                </a:moveTo>
                <a:lnTo>
                  <a:pt x="0" y="375556"/>
                </a:lnTo>
                <a:lnTo>
                  <a:pt x="163286" y="538841"/>
                </a:lnTo>
                <a:lnTo>
                  <a:pt x="326572" y="375556"/>
                </a:lnTo>
                <a:close/>
              </a:path>
              <a:path w="327025" h="539114">
                <a:moveTo>
                  <a:pt x="244929" y="0"/>
                </a:moveTo>
                <a:lnTo>
                  <a:pt x="81643" y="0"/>
                </a:lnTo>
                <a:lnTo>
                  <a:pt x="81643" y="375556"/>
                </a:lnTo>
                <a:lnTo>
                  <a:pt x="244929" y="375556"/>
                </a:lnTo>
                <a:lnTo>
                  <a:pt x="244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42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47792" y="535438"/>
          <a:ext cx="3293110" cy="591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3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(word)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3822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b="1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(index)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not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to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be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kill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prince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hamlet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69" y="306062"/>
            <a:ext cx="70890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Step </a:t>
            </a:r>
            <a:r>
              <a:rPr spc="100" dirty="0"/>
              <a:t>3: </a:t>
            </a:r>
            <a:r>
              <a:rPr spc="200" dirty="0"/>
              <a:t>One-Hot</a:t>
            </a:r>
            <a:r>
              <a:rPr spc="280" dirty="0"/>
              <a:t> </a:t>
            </a:r>
            <a:r>
              <a:rPr spc="260" dirty="0"/>
              <a:t>Encoding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4730" y="1119093"/>
            <a:ext cx="7423150" cy="4521751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41300" algn="l"/>
              </a:tabLst>
            </a:pPr>
            <a:r>
              <a:rPr sz="2800" spc="-85" dirty="0">
                <a:latin typeface="Arial"/>
                <a:cs typeface="Arial"/>
              </a:rPr>
              <a:t>Map </a:t>
            </a:r>
            <a:r>
              <a:rPr sz="2800" spc="-125" dirty="0">
                <a:latin typeface="Arial"/>
                <a:cs typeface="Arial"/>
              </a:rPr>
              <a:t>every </a:t>
            </a:r>
            <a:r>
              <a:rPr sz="2800" spc="-55" dirty="0">
                <a:latin typeface="Arial"/>
                <a:cs typeface="Arial"/>
              </a:rPr>
              <a:t>word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45" dirty="0">
                <a:latin typeface="Arial"/>
                <a:cs typeface="Arial"/>
              </a:rPr>
              <a:t>its</a:t>
            </a:r>
            <a:r>
              <a:rPr sz="2800" spc="-47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index.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Char char="•"/>
              <a:tabLst>
                <a:tab pos="241300" algn="l"/>
              </a:tabLst>
            </a:pPr>
            <a:r>
              <a:rPr sz="2800" spc="-170" dirty="0">
                <a:latin typeface="Arial"/>
                <a:cs typeface="Arial"/>
              </a:rPr>
              <a:t>For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example,</a:t>
            </a:r>
            <a:endParaRPr sz="2800" dirty="0">
              <a:latin typeface="Arial"/>
              <a:cs typeface="Arial"/>
            </a:endParaRPr>
          </a:p>
          <a:p>
            <a:pPr marL="423545">
              <a:lnSpc>
                <a:spcPct val="100000"/>
              </a:lnSpc>
              <a:spcBef>
                <a:spcPts val="1240"/>
              </a:spcBef>
            </a:pPr>
            <a:r>
              <a:rPr sz="2800" spc="-10" dirty="0">
                <a:latin typeface="Courier New"/>
                <a:cs typeface="Courier New"/>
              </a:rPr>
              <a:t>Words: [to, be, or, not, to,</a:t>
            </a:r>
            <a:r>
              <a:rPr sz="2800" spc="-8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be]</a:t>
            </a:r>
            <a:endParaRPr sz="2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 dirty="0">
              <a:latin typeface="Courier New"/>
              <a:cs typeface="Courier New"/>
            </a:endParaRPr>
          </a:p>
          <a:p>
            <a:pPr marL="423545">
              <a:lnSpc>
                <a:spcPct val="100000"/>
              </a:lnSpc>
              <a:spcBef>
                <a:spcPts val="2325"/>
              </a:spcBef>
              <a:tabLst>
                <a:tab pos="3401060" algn="l"/>
                <a:tab pos="4251960" algn="l"/>
                <a:tab pos="5102860" algn="l"/>
                <a:tab pos="5953760" algn="l"/>
                <a:tab pos="6804659" algn="l"/>
              </a:tabLst>
            </a:pPr>
            <a:r>
              <a:rPr sz="2800" spc="-10" dirty="0">
                <a:latin typeface="Courier New"/>
                <a:cs typeface="Courier New"/>
              </a:rPr>
              <a:t>Indices: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[2,	</a:t>
            </a:r>
            <a:r>
              <a:rPr sz="2800" spc="-5" dirty="0">
                <a:latin typeface="Courier New"/>
                <a:cs typeface="Courier New"/>
              </a:rPr>
              <a:t>4,	8,	1,	2,	</a:t>
            </a:r>
            <a:r>
              <a:rPr sz="2800" spc="-10" dirty="0">
                <a:latin typeface="Courier New"/>
                <a:cs typeface="Courier New"/>
              </a:rPr>
              <a:t>4]</a:t>
            </a:r>
            <a:endParaRPr sz="2800" dirty="0">
              <a:latin typeface="Courier New"/>
              <a:cs typeface="Courier New"/>
            </a:endParaRPr>
          </a:p>
          <a:p>
            <a:pPr marL="241300" marR="626745" indent="-228600">
              <a:lnSpc>
                <a:spcPts val="3000"/>
              </a:lnSpc>
              <a:spcBef>
                <a:spcPts val="1739"/>
              </a:spcBef>
              <a:buChar char="•"/>
              <a:tabLst>
                <a:tab pos="241300" algn="l"/>
              </a:tabLst>
            </a:pPr>
            <a:r>
              <a:rPr lang="en-US" sz="2800" spc="-85" dirty="0">
                <a:latin typeface="Arial"/>
                <a:cs typeface="Arial"/>
              </a:rPr>
              <a:t>C</a:t>
            </a:r>
            <a:r>
              <a:rPr sz="2800" spc="-85" dirty="0">
                <a:latin typeface="Arial"/>
                <a:cs typeface="Arial"/>
              </a:rPr>
              <a:t>onvert </a:t>
            </a:r>
            <a:r>
              <a:rPr sz="2800" spc="-125" dirty="0">
                <a:latin typeface="Arial"/>
                <a:cs typeface="Arial"/>
              </a:rPr>
              <a:t>every </a:t>
            </a:r>
            <a:r>
              <a:rPr sz="2800" spc="-114" dirty="0">
                <a:latin typeface="Arial"/>
                <a:cs typeface="Arial"/>
              </a:rPr>
              <a:t>index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lang="en-US" sz="2800" spc="-220" dirty="0">
                <a:latin typeface="Arial"/>
                <a:cs typeface="Arial"/>
              </a:rPr>
              <a:t> </a:t>
            </a:r>
            <a:r>
              <a:rPr sz="2800" spc="-52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one-hot  </a:t>
            </a:r>
            <a:r>
              <a:rPr sz="2800" spc="-120" dirty="0">
                <a:latin typeface="Arial"/>
                <a:cs typeface="Arial"/>
              </a:rPr>
              <a:t>vector.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00"/>
              </a:spcBef>
              <a:buChar char="•"/>
              <a:tabLst>
                <a:tab pos="698500" algn="l"/>
              </a:tabLst>
            </a:pPr>
            <a:r>
              <a:rPr sz="2400" spc="-170" dirty="0">
                <a:latin typeface="Arial"/>
                <a:cs typeface="Arial"/>
              </a:rPr>
              <a:t>The </a:t>
            </a:r>
            <a:r>
              <a:rPr sz="2400" spc="-55" dirty="0">
                <a:latin typeface="Arial"/>
                <a:cs typeface="Arial"/>
              </a:rPr>
              <a:t>one-hot </a:t>
            </a:r>
            <a:r>
              <a:rPr sz="2400" spc="-35" dirty="0">
                <a:latin typeface="Arial"/>
                <a:cs typeface="Arial"/>
              </a:rPr>
              <a:t>vector’ </a:t>
            </a:r>
            <a:r>
              <a:rPr sz="2400" spc="-85" dirty="0">
                <a:latin typeface="Arial"/>
                <a:cs typeface="Arial"/>
              </a:rPr>
              <a:t>dimension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vocabulary.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19"/>
              </a:spcBef>
              <a:buChar char="•"/>
              <a:tabLst>
                <a:tab pos="698500" algn="l"/>
              </a:tabLst>
            </a:pPr>
            <a:r>
              <a:rPr sz="2400" spc="-120" dirty="0">
                <a:latin typeface="Arial"/>
                <a:cs typeface="Arial"/>
              </a:rPr>
              <a:t>Vocabulary </a:t>
            </a:r>
            <a:r>
              <a:rPr sz="2400" spc="-150" dirty="0">
                <a:latin typeface="Arial"/>
                <a:cs typeface="Arial"/>
              </a:rPr>
              <a:t>means </a:t>
            </a:r>
            <a:r>
              <a:rPr sz="2400" spc="-140" dirty="0">
                <a:latin typeface="Arial"/>
                <a:cs typeface="Arial"/>
              </a:rPr>
              <a:t>#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70" dirty="0">
                <a:latin typeface="Arial"/>
                <a:cs typeface="Arial"/>
              </a:rPr>
              <a:t>unique </a:t>
            </a:r>
            <a:r>
              <a:rPr sz="2400" spc="-90" dirty="0">
                <a:latin typeface="Arial"/>
                <a:cs typeface="Arial"/>
              </a:rPr>
              <a:t>words </a:t>
            </a:r>
            <a:r>
              <a:rPr sz="2400" spc="-30" dirty="0">
                <a:latin typeface="Arial"/>
                <a:cs typeface="Arial"/>
              </a:rPr>
              <a:t>in the</a:t>
            </a:r>
            <a:r>
              <a:rPr sz="2400" spc="-459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dictionary.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5600" y="3009900"/>
            <a:ext cx="4572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0113" y="3020786"/>
            <a:ext cx="327025" cy="539115"/>
          </a:xfrm>
          <a:custGeom>
            <a:avLst/>
            <a:gdLst/>
            <a:ahLst/>
            <a:cxnLst/>
            <a:rect l="l" t="t" r="r" b="b"/>
            <a:pathLst>
              <a:path w="327025" h="539114">
                <a:moveTo>
                  <a:pt x="326572" y="375556"/>
                </a:moveTo>
                <a:lnTo>
                  <a:pt x="0" y="375556"/>
                </a:lnTo>
                <a:lnTo>
                  <a:pt x="163286" y="538841"/>
                </a:lnTo>
                <a:lnTo>
                  <a:pt x="326572" y="375556"/>
                </a:lnTo>
                <a:close/>
              </a:path>
              <a:path w="327025" h="539114">
                <a:moveTo>
                  <a:pt x="244929" y="0"/>
                </a:moveTo>
                <a:lnTo>
                  <a:pt x="81643" y="0"/>
                </a:lnTo>
                <a:lnTo>
                  <a:pt x="81643" y="375556"/>
                </a:lnTo>
                <a:lnTo>
                  <a:pt x="244929" y="375556"/>
                </a:lnTo>
                <a:lnTo>
                  <a:pt x="244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68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2531586"/>
            <a:ext cx="8597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80" dirty="0"/>
              <a:t>Word </a:t>
            </a:r>
            <a:r>
              <a:rPr sz="4000" spc="250" dirty="0"/>
              <a:t>Embedding: </a:t>
            </a:r>
            <a:r>
              <a:rPr sz="4000" spc="180" dirty="0"/>
              <a:t>Word </a:t>
            </a:r>
            <a:r>
              <a:rPr sz="4000" spc="340" dirty="0"/>
              <a:t>to</a:t>
            </a:r>
            <a:r>
              <a:rPr sz="4000" spc="375" dirty="0"/>
              <a:t> </a:t>
            </a:r>
            <a:r>
              <a:rPr sz="4000" spc="290" dirty="0"/>
              <a:t>Vector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05237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482" y="131726"/>
            <a:ext cx="82516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How </a:t>
            </a:r>
            <a:r>
              <a:rPr spc="310" dirty="0"/>
              <a:t>to </a:t>
            </a:r>
            <a:r>
              <a:rPr spc="335" dirty="0"/>
              <a:t>map </a:t>
            </a:r>
            <a:r>
              <a:rPr spc="345" dirty="0"/>
              <a:t>word </a:t>
            </a:r>
            <a:r>
              <a:rPr spc="310" dirty="0"/>
              <a:t>to</a:t>
            </a:r>
            <a:r>
              <a:rPr spc="-265" dirty="0"/>
              <a:t> </a:t>
            </a:r>
            <a:r>
              <a:rPr spc="290" dirty="0"/>
              <a:t>vector?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2798987"/>
          <a:ext cx="10514964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108712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8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ie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30" dirty="0">
                          <a:latin typeface="Arial"/>
                          <a:cs typeface="Arial"/>
                        </a:rPr>
                        <a:t>“good”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70" dirty="0">
                          <a:latin typeface="Arial"/>
                          <a:cs typeface="Arial"/>
                        </a:rPr>
                        <a:t>“fun”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105727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“b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800" spc="1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⋯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⋯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753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65" y="131726"/>
            <a:ext cx="6650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One-Hot</a:t>
            </a:r>
            <a:r>
              <a:rPr spc="160" dirty="0"/>
              <a:t> </a:t>
            </a:r>
            <a:r>
              <a:rPr spc="260" dirty="0"/>
              <a:t>Encoding</a:t>
            </a:r>
          </a:p>
        </p:txBody>
      </p:sp>
      <p:sp>
        <p:nvSpPr>
          <p:cNvPr id="3" name="object 3"/>
          <p:cNvSpPr/>
          <p:nvPr/>
        </p:nvSpPr>
        <p:spPr>
          <a:xfrm>
            <a:off x="6662056" y="3323497"/>
            <a:ext cx="4692015" cy="518159"/>
          </a:xfrm>
          <a:custGeom>
            <a:avLst/>
            <a:gdLst/>
            <a:ahLst/>
            <a:cxnLst/>
            <a:rect l="l" t="t" r="r" b="b"/>
            <a:pathLst>
              <a:path w="4692015" h="518160">
                <a:moveTo>
                  <a:pt x="0" y="518160"/>
                </a:moveTo>
                <a:lnTo>
                  <a:pt x="4691743" y="518160"/>
                </a:lnTo>
                <a:lnTo>
                  <a:pt x="4691743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D2D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2056" y="3841657"/>
            <a:ext cx="4692015" cy="518159"/>
          </a:xfrm>
          <a:custGeom>
            <a:avLst/>
            <a:gdLst/>
            <a:ahLst/>
            <a:cxnLst/>
            <a:rect l="l" t="t" r="r" b="b"/>
            <a:pathLst>
              <a:path w="4692015" h="518160">
                <a:moveTo>
                  <a:pt x="0" y="518159"/>
                </a:moveTo>
                <a:lnTo>
                  <a:pt x="4691743" y="518159"/>
                </a:lnTo>
                <a:lnTo>
                  <a:pt x="4691743" y="0"/>
                </a:lnTo>
                <a:lnTo>
                  <a:pt x="0" y="0"/>
                </a:lnTo>
                <a:lnTo>
                  <a:pt x="0" y="518159"/>
                </a:lnTo>
                <a:close/>
              </a:path>
            </a:pathLst>
          </a:custGeom>
          <a:solidFill>
            <a:srgbClr val="EAEF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62056" y="4359817"/>
            <a:ext cx="4692015" cy="518159"/>
          </a:xfrm>
          <a:custGeom>
            <a:avLst/>
            <a:gdLst/>
            <a:ahLst/>
            <a:cxnLst/>
            <a:rect l="l" t="t" r="r" b="b"/>
            <a:pathLst>
              <a:path w="4692015" h="518160">
                <a:moveTo>
                  <a:pt x="0" y="518159"/>
                </a:moveTo>
                <a:lnTo>
                  <a:pt x="4691743" y="518159"/>
                </a:lnTo>
                <a:lnTo>
                  <a:pt x="4691743" y="0"/>
                </a:lnTo>
                <a:lnTo>
                  <a:pt x="0" y="0"/>
                </a:lnTo>
                <a:lnTo>
                  <a:pt x="0" y="518159"/>
                </a:lnTo>
                <a:close/>
              </a:path>
            </a:pathLst>
          </a:custGeom>
          <a:solidFill>
            <a:srgbClr val="D2D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62056" y="4877977"/>
            <a:ext cx="4692015" cy="518159"/>
          </a:xfrm>
          <a:custGeom>
            <a:avLst/>
            <a:gdLst/>
            <a:ahLst/>
            <a:cxnLst/>
            <a:rect l="l" t="t" r="r" b="b"/>
            <a:pathLst>
              <a:path w="4692015" h="518160">
                <a:moveTo>
                  <a:pt x="0" y="518159"/>
                </a:moveTo>
                <a:lnTo>
                  <a:pt x="4691743" y="518159"/>
                </a:lnTo>
                <a:lnTo>
                  <a:pt x="4691743" y="0"/>
                </a:lnTo>
                <a:lnTo>
                  <a:pt x="0" y="0"/>
                </a:lnTo>
                <a:lnTo>
                  <a:pt x="0" y="518159"/>
                </a:lnTo>
                <a:close/>
              </a:path>
            </a:pathLst>
          </a:custGeom>
          <a:solidFill>
            <a:srgbClr val="EAEF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51173" y="375030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39" y="12700"/>
                </a:lnTo>
                <a:lnTo>
                  <a:pt x="7743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14202" y="344550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51173" y="343280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39" y="12700"/>
                </a:lnTo>
                <a:lnTo>
                  <a:pt x="7743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0004" y="375030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4415" y="344550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0004" y="343280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55268" y="426847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699"/>
                </a:moveTo>
                <a:lnTo>
                  <a:pt x="77440" y="12699"/>
                </a:lnTo>
                <a:lnTo>
                  <a:pt x="7744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18297" y="396367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55268" y="395097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699"/>
                </a:moveTo>
                <a:lnTo>
                  <a:pt x="77440" y="12699"/>
                </a:lnTo>
                <a:lnTo>
                  <a:pt x="7744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24098" y="426847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699"/>
                </a:moveTo>
                <a:lnTo>
                  <a:pt x="77440" y="12699"/>
                </a:lnTo>
                <a:lnTo>
                  <a:pt x="7744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38510" y="396367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24098" y="395097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699"/>
                </a:moveTo>
                <a:lnTo>
                  <a:pt x="77440" y="12699"/>
                </a:lnTo>
                <a:lnTo>
                  <a:pt x="7744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55268" y="478662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18297" y="448182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55268" y="446912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24098" y="478662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38510" y="448182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24098" y="446912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55268" y="530479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18297" y="499999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55268" y="498729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24098" y="530479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38510" y="499999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4098" y="498729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440" y="12700"/>
                </a:lnTo>
                <a:lnTo>
                  <a:pt x="774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80542"/>
              </p:ext>
            </p:extLst>
          </p:nvPr>
        </p:nvGraphicFramePr>
        <p:xfrm>
          <a:off x="831850" y="2798987"/>
          <a:ext cx="10514964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b="1" spc="-1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One-hot</a:t>
                      </a:r>
                      <a:r>
                        <a:rPr sz="28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encoding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108712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8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ie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1542415" algn="l"/>
                        </a:tabLst>
                      </a:pPr>
                      <a:r>
                        <a:rPr sz="2800" spc="455" dirty="0">
                          <a:latin typeface="Arial Unicode MS"/>
                          <a:cs typeface="Arial Unicode MS"/>
                        </a:rPr>
                        <a:t>	</a:t>
                      </a:r>
                      <a:r>
                        <a:rPr sz="2800" spc="-110" dirty="0">
                          <a:solidFill>
                            <a:srgbClr val="C00000"/>
                          </a:solidFill>
                          <a:latin typeface="Arial Unicode MS"/>
                          <a:cs typeface="Arial Unicode MS"/>
                        </a:rPr>
                        <a:t>1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405" dirty="0">
                          <a:latin typeface="Arial Unicode MS"/>
                          <a:cs typeface="Arial Unicode MS"/>
                        </a:rPr>
                        <a:t>⋯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204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30" dirty="0">
                          <a:latin typeface="Arial"/>
                          <a:cs typeface="Arial"/>
                        </a:rPr>
                        <a:t>“good”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1546860" algn="l"/>
                        </a:tabLst>
                      </a:pPr>
                      <a:r>
                        <a:rPr sz="2800" spc="455" dirty="0">
                          <a:latin typeface="Arial Unicode MS"/>
                          <a:cs typeface="Arial Unicode MS"/>
                        </a:rPr>
                        <a:t>	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solidFill>
                            <a:srgbClr val="C00000"/>
                          </a:solidFill>
                          <a:latin typeface="Arial Unicode MS"/>
                          <a:cs typeface="Arial Unicode MS"/>
                        </a:rPr>
                        <a:t>1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405" dirty="0">
                          <a:latin typeface="Arial Unicode MS"/>
                          <a:cs typeface="Arial Unicode MS"/>
                        </a:rPr>
                        <a:t>⋯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204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70" dirty="0">
                          <a:latin typeface="Arial"/>
                          <a:cs typeface="Arial"/>
                        </a:rPr>
                        <a:t>“fun”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1546860" algn="l"/>
                        </a:tabLst>
                      </a:pPr>
                      <a:r>
                        <a:rPr sz="2800" spc="455" dirty="0">
                          <a:latin typeface="Arial Unicode MS"/>
                          <a:cs typeface="Arial Unicode MS"/>
                        </a:rPr>
                        <a:t>	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solidFill>
                            <a:srgbClr val="C00000"/>
                          </a:solidFill>
                          <a:latin typeface="Arial Unicode MS"/>
                          <a:cs typeface="Arial Unicode MS"/>
                        </a:rPr>
                        <a:t>1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405" dirty="0">
                          <a:latin typeface="Arial Unicode MS"/>
                          <a:cs typeface="Arial Unicode MS"/>
                        </a:rPr>
                        <a:t>⋯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204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105727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“b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800" spc="1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”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1546860" algn="l"/>
                        </a:tabLst>
                      </a:pPr>
                      <a:r>
                        <a:rPr sz="2800" spc="455" dirty="0">
                          <a:latin typeface="Arial Unicode MS"/>
                          <a:cs typeface="Arial Unicode MS"/>
                        </a:rPr>
                        <a:t>	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solidFill>
                            <a:srgbClr val="C00000"/>
                          </a:solidFill>
                          <a:latin typeface="Arial Unicode MS"/>
                          <a:cs typeface="Arial Unicode MS"/>
                        </a:rPr>
                        <a:t>1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10" dirty="0">
                          <a:latin typeface="Arial Unicode MS"/>
                          <a:cs typeface="Arial Unicode MS"/>
                        </a:rPr>
                        <a:t>0,</a:t>
                      </a:r>
                      <a:r>
                        <a:rPr sz="2800" spc="-3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405" dirty="0">
                          <a:latin typeface="Arial Unicode MS"/>
                          <a:cs typeface="Arial Unicode MS"/>
                        </a:rPr>
                        <a:t>⋯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204" dirty="0">
                          <a:latin typeface="Arial Unicode MS"/>
                          <a:cs typeface="Arial Unicode MS"/>
                        </a:rPr>
                        <a:t>,</a:t>
                      </a:r>
                      <a:r>
                        <a:rPr sz="2800" spc="-3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2800" spc="-1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⋯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⋯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⋯</a:t>
                      </a:r>
                    </a:p>
                  </a:txBody>
                  <a:tcPr marL="0" marR="0" marT="203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904239" y="1060630"/>
            <a:ext cx="885253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54000" algn="l"/>
              </a:tabLst>
            </a:pPr>
            <a:r>
              <a:rPr sz="2800" spc="-114" dirty="0">
                <a:latin typeface="Arial"/>
                <a:cs typeface="Arial"/>
              </a:rPr>
              <a:t>First, </a:t>
            </a:r>
            <a:r>
              <a:rPr sz="2800" spc="-95" dirty="0">
                <a:latin typeface="Arial"/>
                <a:cs typeface="Arial"/>
              </a:rPr>
              <a:t>represent </a:t>
            </a:r>
            <a:r>
              <a:rPr sz="2800" spc="-105" dirty="0">
                <a:latin typeface="Arial"/>
                <a:cs typeface="Arial"/>
              </a:rPr>
              <a:t>words </a:t>
            </a:r>
            <a:r>
              <a:rPr sz="2800" spc="-145" dirty="0">
                <a:latin typeface="Arial"/>
                <a:cs typeface="Arial"/>
              </a:rPr>
              <a:t>using </a:t>
            </a:r>
            <a:r>
              <a:rPr sz="2800" spc="-65" dirty="0">
                <a:latin typeface="Arial"/>
                <a:cs typeface="Arial"/>
              </a:rPr>
              <a:t>one-hot</a:t>
            </a:r>
            <a:r>
              <a:rPr sz="2800" spc="-26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vectors.</a:t>
            </a:r>
            <a:endParaRPr sz="2800" dirty="0">
              <a:latin typeface="Arial"/>
              <a:cs typeface="Arial"/>
            </a:endParaRPr>
          </a:p>
          <a:p>
            <a:pPr marL="7112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711200" algn="l"/>
              </a:tabLst>
            </a:pPr>
            <a:r>
              <a:rPr sz="2400" spc="-175" dirty="0">
                <a:latin typeface="Arial"/>
                <a:cs typeface="Arial"/>
              </a:rPr>
              <a:t>Suppose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55" dirty="0">
                <a:latin typeface="Arial"/>
                <a:cs typeface="Arial"/>
              </a:rPr>
              <a:t>dictionary </a:t>
            </a:r>
            <a:r>
              <a:rPr sz="2400" spc="-100" dirty="0">
                <a:latin typeface="Arial"/>
                <a:cs typeface="Arial"/>
              </a:rPr>
              <a:t>contains </a:t>
            </a:r>
            <a:r>
              <a:rPr sz="2400" spc="-1095" dirty="0">
                <a:solidFill>
                  <a:srgbClr val="548235"/>
                </a:solidFill>
                <a:latin typeface="Arial Unicode MS"/>
                <a:cs typeface="Arial Unicode MS"/>
              </a:rPr>
              <a:t>𝑣</a:t>
            </a:r>
            <a:r>
              <a:rPr sz="2400" spc="-60" dirty="0">
                <a:solidFill>
                  <a:srgbClr val="548235"/>
                </a:solidFill>
                <a:latin typeface="Arial Unicode MS"/>
                <a:cs typeface="Arial Unicode MS"/>
              </a:rPr>
              <a:t> </a:t>
            </a:r>
            <a:r>
              <a:rPr sz="2400" spc="-75" dirty="0">
                <a:latin typeface="Arial"/>
                <a:cs typeface="Arial"/>
              </a:rPr>
              <a:t>unique </a:t>
            </a:r>
            <a:r>
              <a:rPr sz="2400" spc="-90" dirty="0">
                <a:latin typeface="Arial"/>
                <a:cs typeface="Arial"/>
              </a:rPr>
              <a:t>words </a:t>
            </a:r>
            <a:r>
              <a:rPr sz="2400" spc="-60" dirty="0">
                <a:latin typeface="Arial"/>
                <a:cs typeface="Arial"/>
              </a:rPr>
              <a:t>(</a:t>
            </a:r>
            <a:r>
              <a:rPr sz="2400" spc="-60" dirty="0">
                <a:solidFill>
                  <a:srgbClr val="548235"/>
                </a:solidFill>
                <a:latin typeface="Arial"/>
                <a:cs typeface="Arial"/>
              </a:rPr>
              <a:t>vocabulary</a:t>
            </a:r>
            <a:r>
              <a:rPr sz="2400" spc="-60" dirty="0">
                <a:solidFill>
                  <a:srgbClr val="548235"/>
                </a:solidFill>
                <a:latin typeface="Arial Unicode MS"/>
                <a:cs typeface="Arial Unicode MS"/>
              </a:rPr>
              <a:t>=</a:t>
            </a:r>
            <a:r>
              <a:rPr sz="2400" spc="-204" dirty="0">
                <a:solidFill>
                  <a:srgbClr val="548235"/>
                </a:solidFill>
                <a:latin typeface="Arial Unicode MS"/>
                <a:cs typeface="Arial Unicode MS"/>
              </a:rPr>
              <a:t> </a:t>
            </a:r>
            <a:r>
              <a:rPr sz="2400" spc="-395" dirty="0">
                <a:solidFill>
                  <a:srgbClr val="548235"/>
                </a:solidFill>
                <a:latin typeface="Arial Unicode MS"/>
                <a:cs typeface="Arial Unicode MS"/>
              </a:rPr>
              <a:t>𝑣</a:t>
            </a:r>
            <a:r>
              <a:rPr sz="2400" spc="-395" dirty="0">
                <a:latin typeface="Arial"/>
                <a:cs typeface="Arial"/>
              </a:rPr>
              <a:t>).</a:t>
            </a:r>
            <a:endParaRPr sz="2400" dirty="0">
              <a:latin typeface="Arial"/>
              <a:cs typeface="Arial"/>
            </a:endParaRPr>
          </a:p>
          <a:p>
            <a:pPr marL="7112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711200" algn="l"/>
              </a:tabLst>
            </a:pPr>
            <a:r>
              <a:rPr sz="2400" spc="-145" dirty="0">
                <a:latin typeface="Arial"/>
                <a:cs typeface="Arial"/>
              </a:rPr>
              <a:t>Then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55" dirty="0">
                <a:latin typeface="Arial"/>
                <a:cs typeface="Arial"/>
              </a:rPr>
              <a:t>one-hot </a:t>
            </a:r>
            <a:r>
              <a:rPr sz="2400" spc="-100" dirty="0">
                <a:latin typeface="Arial"/>
                <a:cs typeface="Arial"/>
              </a:rPr>
              <a:t>vectors </a:t>
            </a:r>
            <a:r>
              <a:rPr sz="2400" spc="-110" dirty="0">
                <a:latin typeface="Arial"/>
                <a:cs typeface="Arial"/>
              </a:rPr>
              <a:t>are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548235"/>
                </a:solidFill>
                <a:latin typeface="Arial Unicode MS"/>
                <a:cs typeface="Arial Unicode MS"/>
              </a:rPr>
              <a:t>𝑣</a:t>
            </a:r>
            <a:r>
              <a:rPr sz="2400" spc="-150" dirty="0">
                <a:latin typeface="Arial"/>
                <a:cs typeface="Arial"/>
              </a:rPr>
              <a:t>-dimensional.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853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306" y="131726"/>
            <a:ext cx="68958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Word</a:t>
            </a:r>
            <a:r>
              <a:rPr spc="185" dirty="0"/>
              <a:t> </a:t>
            </a:r>
            <a:r>
              <a:rPr spc="275" dirty="0"/>
              <a:t>Embedding</a:t>
            </a:r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E4329532-FF37-6643-8CFA-4BFDAEE2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81" y="1057039"/>
            <a:ext cx="9916072" cy="50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Simple / Vanilla RNN</a:t>
            </a:r>
          </a:p>
          <a:p>
            <a:pPr lvl="1"/>
            <a:r>
              <a:rPr lang="en-US" dirty="0"/>
              <a:t>Long Short Term Memory (LSTM)</a:t>
            </a:r>
          </a:p>
          <a:p>
            <a:pPr lvl="1"/>
            <a:r>
              <a:rPr lang="en-US" dirty="0"/>
              <a:t>Making RNNs More Effective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7" y="131726"/>
            <a:ext cx="103033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How </a:t>
            </a:r>
            <a:r>
              <a:rPr spc="310" dirty="0"/>
              <a:t>to </a:t>
            </a:r>
            <a:r>
              <a:rPr spc="245" dirty="0"/>
              <a:t>interpret </a:t>
            </a:r>
            <a:r>
              <a:rPr spc="320" dirty="0"/>
              <a:t>the </a:t>
            </a:r>
            <a:r>
              <a:rPr spc="265" dirty="0"/>
              <a:t>parameter</a:t>
            </a:r>
            <a:r>
              <a:rPr spc="-150" dirty="0"/>
              <a:t> </a:t>
            </a:r>
            <a:r>
              <a:rPr spc="215" dirty="0"/>
              <a:t>matrix?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E34EFBD-BB7F-9C44-8CB2-FB49B996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18" y="1024965"/>
            <a:ext cx="10154353" cy="49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3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776" y="131726"/>
            <a:ext cx="109459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How </a:t>
            </a:r>
            <a:r>
              <a:rPr spc="310" dirty="0"/>
              <a:t>to </a:t>
            </a:r>
            <a:r>
              <a:rPr spc="245" dirty="0"/>
              <a:t>interpret </a:t>
            </a:r>
            <a:r>
              <a:rPr spc="320" dirty="0"/>
              <a:t>the </a:t>
            </a:r>
            <a:r>
              <a:rPr spc="265" dirty="0"/>
              <a:t>parameter</a:t>
            </a:r>
            <a:r>
              <a:rPr spc="-150" dirty="0"/>
              <a:t> </a:t>
            </a:r>
            <a:r>
              <a:rPr spc="215" dirty="0"/>
              <a:t>matrix?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8C0A51B-71FB-8A42-9A25-80337506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9" y="987238"/>
            <a:ext cx="10507412" cy="48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00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376" y="131726"/>
            <a:ext cx="102465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How </a:t>
            </a:r>
            <a:r>
              <a:rPr spc="310" dirty="0"/>
              <a:t>to </a:t>
            </a:r>
            <a:r>
              <a:rPr spc="245" dirty="0"/>
              <a:t>interpret </a:t>
            </a:r>
            <a:r>
              <a:rPr spc="320" dirty="0"/>
              <a:t>the </a:t>
            </a:r>
            <a:r>
              <a:rPr spc="265" dirty="0"/>
              <a:t>parameter</a:t>
            </a:r>
            <a:r>
              <a:rPr spc="-150" dirty="0"/>
              <a:t> </a:t>
            </a:r>
            <a:r>
              <a:rPr spc="215" dirty="0"/>
              <a:t>matrix?</a:t>
            </a:r>
          </a:p>
        </p:txBody>
      </p:sp>
      <p:pic>
        <p:nvPicPr>
          <p:cNvPr id="28" name="Picture 27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3CD3A8D1-6357-2B42-A2CE-AD727AF6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4" y="1069787"/>
            <a:ext cx="10312401" cy="49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9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61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Recurrent </a:t>
            </a:r>
            <a:r>
              <a:rPr sz="4000" spc="-190" dirty="0"/>
              <a:t>Neural</a:t>
            </a:r>
            <a:r>
              <a:rPr sz="4000" spc="-265" dirty="0"/>
              <a:t> </a:t>
            </a:r>
            <a:r>
              <a:rPr sz="4000" spc="-175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247105" y="4587806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1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22923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805"/>
              </a:spcBef>
            </a:pP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5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114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63500"/>
                </a:moveTo>
                <a:lnTo>
                  <a:pt x="28575" y="635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635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64819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63500"/>
                </a:moveTo>
                <a:lnTo>
                  <a:pt x="28575" y="63500"/>
                </a:lnTo>
                <a:lnTo>
                  <a:pt x="28576" y="487988"/>
                </a:lnTo>
                <a:lnTo>
                  <a:pt x="47626" y="487988"/>
                </a:lnTo>
                <a:lnTo>
                  <a:pt x="47625" y="635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88314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5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7" y="349363"/>
                </a:moveTo>
                <a:lnTo>
                  <a:pt x="0" y="401032"/>
                </a:lnTo>
                <a:lnTo>
                  <a:pt x="81978" y="424219"/>
                </a:lnTo>
                <a:lnTo>
                  <a:pt x="77092" y="398537"/>
                </a:lnTo>
                <a:lnTo>
                  <a:pt x="64077" y="398537"/>
                </a:lnTo>
                <a:lnTo>
                  <a:pt x="60685" y="379792"/>
                </a:lnTo>
                <a:lnTo>
                  <a:pt x="73099" y="377545"/>
                </a:lnTo>
                <a:lnTo>
                  <a:pt x="67737" y="349363"/>
                </a:lnTo>
                <a:close/>
              </a:path>
              <a:path w="737235" h="424814">
                <a:moveTo>
                  <a:pt x="73099" y="377545"/>
                </a:moveTo>
                <a:lnTo>
                  <a:pt x="60685" y="379792"/>
                </a:lnTo>
                <a:lnTo>
                  <a:pt x="64077" y="398537"/>
                </a:lnTo>
                <a:lnTo>
                  <a:pt x="76659" y="396259"/>
                </a:lnTo>
                <a:lnTo>
                  <a:pt x="73099" y="377545"/>
                </a:lnTo>
                <a:close/>
              </a:path>
              <a:path w="737235" h="424814">
                <a:moveTo>
                  <a:pt x="76659" y="396259"/>
                </a:moveTo>
                <a:lnTo>
                  <a:pt x="64077" y="398537"/>
                </a:lnTo>
                <a:lnTo>
                  <a:pt x="77092" y="398537"/>
                </a:lnTo>
                <a:lnTo>
                  <a:pt x="76659" y="396259"/>
                </a:lnTo>
                <a:close/>
              </a:path>
              <a:path w="737235" h="424814">
                <a:moveTo>
                  <a:pt x="713162" y="237080"/>
                </a:moveTo>
                <a:lnTo>
                  <a:pt x="665289" y="260361"/>
                </a:lnTo>
                <a:lnTo>
                  <a:pt x="625812" y="272719"/>
                </a:lnTo>
                <a:lnTo>
                  <a:pt x="578422" y="285092"/>
                </a:lnTo>
                <a:lnTo>
                  <a:pt x="524812" y="297329"/>
                </a:lnTo>
                <a:lnTo>
                  <a:pt x="466571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6" y="375160"/>
                </a:lnTo>
                <a:lnTo>
                  <a:pt x="73099" y="377545"/>
                </a:lnTo>
                <a:lnTo>
                  <a:pt x="76659" y="396259"/>
                </a:lnTo>
                <a:lnTo>
                  <a:pt x="89439" y="393946"/>
                </a:lnTo>
                <a:lnTo>
                  <a:pt x="346182" y="350968"/>
                </a:lnTo>
                <a:lnTo>
                  <a:pt x="408960" y="339700"/>
                </a:lnTo>
                <a:lnTo>
                  <a:pt x="470416" y="327990"/>
                </a:lnTo>
                <a:lnTo>
                  <a:pt x="528938" y="315927"/>
                </a:lnTo>
                <a:lnTo>
                  <a:pt x="583068" y="303566"/>
                </a:lnTo>
                <a:lnTo>
                  <a:pt x="631244" y="290978"/>
                </a:lnTo>
                <a:lnTo>
                  <a:pt x="672012" y="278184"/>
                </a:lnTo>
                <a:lnTo>
                  <a:pt x="716622" y="258117"/>
                </a:lnTo>
                <a:lnTo>
                  <a:pt x="735248" y="237858"/>
                </a:lnTo>
                <a:lnTo>
                  <a:pt x="712473" y="237858"/>
                </a:lnTo>
                <a:lnTo>
                  <a:pt x="713162" y="237080"/>
                </a:lnTo>
                <a:close/>
              </a:path>
              <a:path w="737235" h="424814">
                <a:moveTo>
                  <a:pt x="714006" y="236466"/>
                </a:moveTo>
                <a:lnTo>
                  <a:pt x="713162" y="237080"/>
                </a:lnTo>
                <a:lnTo>
                  <a:pt x="712473" y="237858"/>
                </a:lnTo>
                <a:lnTo>
                  <a:pt x="714006" y="236466"/>
                </a:lnTo>
                <a:close/>
              </a:path>
              <a:path w="737235" h="424814">
                <a:moveTo>
                  <a:pt x="735745" y="236466"/>
                </a:moveTo>
                <a:lnTo>
                  <a:pt x="714006" y="236466"/>
                </a:lnTo>
                <a:lnTo>
                  <a:pt x="712473" y="237858"/>
                </a:lnTo>
                <a:lnTo>
                  <a:pt x="735248" y="237858"/>
                </a:lnTo>
                <a:lnTo>
                  <a:pt x="735745" y="236466"/>
                </a:lnTo>
                <a:close/>
              </a:path>
              <a:path w="737235" h="424814">
                <a:moveTo>
                  <a:pt x="716743" y="233034"/>
                </a:moveTo>
                <a:lnTo>
                  <a:pt x="713162" y="237080"/>
                </a:lnTo>
                <a:lnTo>
                  <a:pt x="714006" y="236466"/>
                </a:lnTo>
                <a:lnTo>
                  <a:pt x="735745" y="236466"/>
                </a:lnTo>
                <a:lnTo>
                  <a:pt x="736351" y="234765"/>
                </a:lnTo>
                <a:lnTo>
                  <a:pt x="716125" y="234765"/>
                </a:lnTo>
                <a:lnTo>
                  <a:pt x="716743" y="233034"/>
                </a:lnTo>
                <a:close/>
              </a:path>
              <a:path w="737235" h="424814">
                <a:moveTo>
                  <a:pt x="717632" y="232028"/>
                </a:moveTo>
                <a:lnTo>
                  <a:pt x="716743" y="233034"/>
                </a:lnTo>
                <a:lnTo>
                  <a:pt x="716125" y="234765"/>
                </a:lnTo>
                <a:lnTo>
                  <a:pt x="717659" y="232169"/>
                </a:lnTo>
                <a:lnTo>
                  <a:pt x="717632" y="232028"/>
                </a:lnTo>
                <a:close/>
              </a:path>
              <a:path w="737235" h="424814">
                <a:moveTo>
                  <a:pt x="717659" y="232169"/>
                </a:moveTo>
                <a:lnTo>
                  <a:pt x="716125" y="234765"/>
                </a:lnTo>
                <a:lnTo>
                  <a:pt x="736351" y="234765"/>
                </a:lnTo>
                <a:lnTo>
                  <a:pt x="736759" y="233622"/>
                </a:lnTo>
                <a:lnTo>
                  <a:pt x="717941" y="233622"/>
                </a:lnTo>
                <a:lnTo>
                  <a:pt x="717659" y="232169"/>
                </a:lnTo>
                <a:close/>
              </a:path>
              <a:path w="737235" h="424814">
                <a:moveTo>
                  <a:pt x="718090" y="231654"/>
                </a:moveTo>
                <a:lnTo>
                  <a:pt x="717659" y="232169"/>
                </a:lnTo>
                <a:lnTo>
                  <a:pt x="717941" y="233622"/>
                </a:lnTo>
                <a:lnTo>
                  <a:pt x="718090" y="231654"/>
                </a:lnTo>
                <a:close/>
              </a:path>
              <a:path w="737235" h="424814">
                <a:moveTo>
                  <a:pt x="736373" y="228612"/>
                </a:moveTo>
                <a:lnTo>
                  <a:pt x="718320" y="228612"/>
                </a:lnTo>
                <a:lnTo>
                  <a:pt x="718205" y="230897"/>
                </a:lnTo>
                <a:lnTo>
                  <a:pt x="717941" y="233622"/>
                </a:lnTo>
                <a:lnTo>
                  <a:pt x="736759" y="233622"/>
                </a:lnTo>
                <a:lnTo>
                  <a:pt x="736864" y="233034"/>
                </a:lnTo>
                <a:lnTo>
                  <a:pt x="736793" y="230780"/>
                </a:lnTo>
                <a:lnTo>
                  <a:pt x="736373" y="228612"/>
                </a:lnTo>
                <a:close/>
              </a:path>
              <a:path w="737235" h="424814">
                <a:moveTo>
                  <a:pt x="717446" y="231064"/>
                </a:moveTo>
                <a:lnTo>
                  <a:pt x="716743" y="233034"/>
                </a:lnTo>
                <a:lnTo>
                  <a:pt x="717508" y="232169"/>
                </a:lnTo>
                <a:lnTo>
                  <a:pt x="717446" y="231064"/>
                </a:lnTo>
                <a:close/>
              </a:path>
              <a:path w="737235" h="424814">
                <a:moveTo>
                  <a:pt x="717964" y="231654"/>
                </a:moveTo>
                <a:lnTo>
                  <a:pt x="717632" y="232028"/>
                </a:lnTo>
                <a:lnTo>
                  <a:pt x="717659" y="232169"/>
                </a:lnTo>
                <a:lnTo>
                  <a:pt x="717964" y="231654"/>
                </a:lnTo>
                <a:close/>
              </a:path>
              <a:path w="737235" h="424814">
                <a:moveTo>
                  <a:pt x="717746" y="230223"/>
                </a:moveTo>
                <a:lnTo>
                  <a:pt x="717547" y="230780"/>
                </a:lnTo>
                <a:lnTo>
                  <a:pt x="717560" y="231654"/>
                </a:lnTo>
                <a:lnTo>
                  <a:pt x="717632" y="232028"/>
                </a:lnTo>
                <a:lnTo>
                  <a:pt x="717964" y="231654"/>
                </a:lnTo>
                <a:lnTo>
                  <a:pt x="718125" y="230780"/>
                </a:lnTo>
                <a:lnTo>
                  <a:pt x="717746" y="230223"/>
                </a:lnTo>
                <a:close/>
              </a:path>
              <a:path w="737235" h="424814">
                <a:moveTo>
                  <a:pt x="717099" y="229274"/>
                </a:moveTo>
                <a:lnTo>
                  <a:pt x="717446" y="231064"/>
                </a:lnTo>
                <a:lnTo>
                  <a:pt x="717746" y="230223"/>
                </a:lnTo>
                <a:lnTo>
                  <a:pt x="717099" y="229274"/>
                </a:lnTo>
                <a:close/>
              </a:path>
              <a:path w="737235" h="424814">
                <a:moveTo>
                  <a:pt x="718153" y="230821"/>
                </a:moveTo>
                <a:close/>
              </a:path>
              <a:path w="737235" h="424814">
                <a:moveTo>
                  <a:pt x="717828" y="229992"/>
                </a:moveTo>
                <a:lnTo>
                  <a:pt x="717746" y="230223"/>
                </a:lnTo>
                <a:lnTo>
                  <a:pt x="718153" y="230821"/>
                </a:lnTo>
                <a:lnTo>
                  <a:pt x="717828" y="229992"/>
                </a:lnTo>
                <a:close/>
              </a:path>
              <a:path w="737235" h="424814">
                <a:moveTo>
                  <a:pt x="718320" y="228612"/>
                </a:moveTo>
                <a:lnTo>
                  <a:pt x="717828" y="229992"/>
                </a:lnTo>
                <a:lnTo>
                  <a:pt x="718156" y="230780"/>
                </a:lnTo>
                <a:lnTo>
                  <a:pt x="718320" y="228612"/>
                </a:lnTo>
                <a:close/>
              </a:path>
              <a:path w="737235" h="424814">
                <a:moveTo>
                  <a:pt x="716725" y="227342"/>
                </a:moveTo>
                <a:lnTo>
                  <a:pt x="717099" y="229274"/>
                </a:lnTo>
                <a:lnTo>
                  <a:pt x="717746" y="230223"/>
                </a:lnTo>
                <a:lnTo>
                  <a:pt x="717828" y="229992"/>
                </a:lnTo>
                <a:lnTo>
                  <a:pt x="716725" y="227342"/>
                </a:lnTo>
                <a:close/>
              </a:path>
              <a:path w="737235" h="424814">
                <a:moveTo>
                  <a:pt x="736128" y="227342"/>
                </a:moveTo>
                <a:lnTo>
                  <a:pt x="716725" y="227342"/>
                </a:lnTo>
                <a:lnTo>
                  <a:pt x="717828" y="229992"/>
                </a:lnTo>
                <a:lnTo>
                  <a:pt x="718320" y="228612"/>
                </a:lnTo>
                <a:lnTo>
                  <a:pt x="736373" y="228612"/>
                </a:lnTo>
                <a:lnTo>
                  <a:pt x="736128" y="227342"/>
                </a:lnTo>
                <a:close/>
              </a:path>
              <a:path w="737235" h="424814">
                <a:moveTo>
                  <a:pt x="714332" y="225213"/>
                </a:moveTo>
                <a:lnTo>
                  <a:pt x="717099" y="229274"/>
                </a:lnTo>
                <a:lnTo>
                  <a:pt x="716725" y="227342"/>
                </a:lnTo>
                <a:lnTo>
                  <a:pt x="736128" y="227342"/>
                </a:lnTo>
                <a:lnTo>
                  <a:pt x="735871" y="226014"/>
                </a:lnTo>
                <a:lnTo>
                  <a:pt x="715197" y="226014"/>
                </a:lnTo>
                <a:lnTo>
                  <a:pt x="714332" y="225213"/>
                </a:lnTo>
                <a:close/>
              </a:path>
              <a:path w="737235" h="424814">
                <a:moveTo>
                  <a:pt x="713724" y="224321"/>
                </a:moveTo>
                <a:lnTo>
                  <a:pt x="714332" y="225213"/>
                </a:lnTo>
                <a:lnTo>
                  <a:pt x="715197" y="226014"/>
                </a:lnTo>
                <a:lnTo>
                  <a:pt x="713724" y="224321"/>
                </a:lnTo>
                <a:close/>
              </a:path>
              <a:path w="737235" h="424814">
                <a:moveTo>
                  <a:pt x="735543" y="224321"/>
                </a:moveTo>
                <a:lnTo>
                  <a:pt x="713724" y="224321"/>
                </a:lnTo>
                <a:lnTo>
                  <a:pt x="715197" y="226014"/>
                </a:lnTo>
                <a:lnTo>
                  <a:pt x="735871" y="226014"/>
                </a:lnTo>
                <a:lnTo>
                  <a:pt x="735543" y="224321"/>
                </a:lnTo>
                <a:close/>
              </a:path>
              <a:path w="737235" h="424814">
                <a:moveTo>
                  <a:pt x="33712" y="0"/>
                </a:moveTo>
                <a:lnTo>
                  <a:pt x="72612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70" y="151584"/>
                </a:lnTo>
                <a:lnTo>
                  <a:pt x="588523" y="167765"/>
                </a:lnTo>
                <a:lnTo>
                  <a:pt x="633736" y="183640"/>
                </a:lnTo>
                <a:lnTo>
                  <a:pt x="671132" y="198945"/>
                </a:lnTo>
                <a:lnTo>
                  <a:pt x="708685" y="219986"/>
                </a:lnTo>
                <a:lnTo>
                  <a:pt x="714332" y="225213"/>
                </a:lnTo>
                <a:lnTo>
                  <a:pt x="713724" y="224321"/>
                </a:lnTo>
                <a:lnTo>
                  <a:pt x="735543" y="224321"/>
                </a:lnTo>
                <a:lnTo>
                  <a:pt x="735181" y="222450"/>
                </a:lnTo>
                <a:lnTo>
                  <a:pt x="694625" y="189119"/>
                </a:lnTo>
                <a:lnTo>
                  <a:pt x="640229" y="165731"/>
                </a:lnTo>
                <a:lnTo>
                  <a:pt x="594370" y="149635"/>
                </a:lnTo>
                <a:lnTo>
                  <a:pt x="542493" y="133292"/>
                </a:lnTo>
                <a:lnTo>
                  <a:pt x="486210" y="116917"/>
                </a:lnTo>
                <a:lnTo>
                  <a:pt x="426994" y="100681"/>
                </a:lnTo>
                <a:lnTo>
                  <a:pt x="77567" y="12435"/>
                </a:lnTo>
                <a:lnTo>
                  <a:pt x="60539" y="7848"/>
                </a:lnTo>
                <a:lnTo>
                  <a:pt x="45938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2708" y="2434844"/>
            <a:ext cx="291846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29" dirty="0">
                <a:solidFill>
                  <a:srgbClr val="FF0000"/>
                </a:solidFill>
                <a:latin typeface="Arial"/>
                <a:cs typeface="Arial"/>
              </a:rPr>
              <a:t>Key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idea: </a:t>
            </a:r>
            <a:r>
              <a:rPr sz="2400" spc="-270" dirty="0">
                <a:solidFill>
                  <a:srgbClr val="FF0000"/>
                </a:solidFill>
                <a:latin typeface="Arial"/>
                <a:cs typeface="Arial"/>
              </a:rPr>
              <a:t>RNNs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have 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an  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“internal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state”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sz="2400" spc="-12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updated </a:t>
            </a:r>
            <a:r>
              <a:rPr sz="2400" spc="-22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400" spc="-19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spc="-140" dirty="0">
                <a:solidFill>
                  <a:srgbClr val="FF0000"/>
                </a:solidFill>
                <a:latin typeface="Arial"/>
                <a:cs typeface="Arial"/>
              </a:rPr>
              <a:t>sequence  </a:t>
            </a:r>
            <a:r>
              <a:rPr sz="2400" spc="-12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140" dirty="0">
                <a:solidFill>
                  <a:srgbClr val="FF0000"/>
                </a:solidFill>
                <a:latin typeface="Arial"/>
                <a:cs typeface="Arial"/>
              </a:rPr>
              <a:t> processed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6063" y="3078184"/>
            <a:ext cx="487045" cy="421005"/>
          </a:xfrm>
          <a:custGeom>
            <a:avLst/>
            <a:gdLst/>
            <a:ahLst/>
            <a:cxnLst/>
            <a:rect l="l" t="t" r="r" b="b"/>
            <a:pathLst>
              <a:path w="487045" h="421004">
                <a:moveTo>
                  <a:pt x="32887" y="342120"/>
                </a:moveTo>
                <a:lnTo>
                  <a:pt x="0" y="420710"/>
                </a:lnTo>
                <a:lnTo>
                  <a:pt x="82605" y="399865"/>
                </a:lnTo>
                <a:lnTo>
                  <a:pt x="71096" y="386497"/>
                </a:lnTo>
                <a:lnTo>
                  <a:pt x="54336" y="386497"/>
                </a:lnTo>
                <a:lnTo>
                  <a:pt x="41907" y="372060"/>
                </a:lnTo>
                <a:lnTo>
                  <a:pt x="51531" y="363774"/>
                </a:lnTo>
                <a:lnTo>
                  <a:pt x="32887" y="342120"/>
                </a:lnTo>
                <a:close/>
              </a:path>
              <a:path w="487045" h="421004">
                <a:moveTo>
                  <a:pt x="51531" y="363774"/>
                </a:moveTo>
                <a:lnTo>
                  <a:pt x="41907" y="372060"/>
                </a:lnTo>
                <a:lnTo>
                  <a:pt x="54336" y="386497"/>
                </a:lnTo>
                <a:lnTo>
                  <a:pt x="63961" y="378211"/>
                </a:lnTo>
                <a:lnTo>
                  <a:pt x="51531" y="363774"/>
                </a:lnTo>
                <a:close/>
              </a:path>
              <a:path w="487045" h="421004">
                <a:moveTo>
                  <a:pt x="63961" y="378211"/>
                </a:moveTo>
                <a:lnTo>
                  <a:pt x="54336" y="386497"/>
                </a:lnTo>
                <a:lnTo>
                  <a:pt x="71096" y="386497"/>
                </a:lnTo>
                <a:lnTo>
                  <a:pt x="63961" y="378211"/>
                </a:lnTo>
                <a:close/>
              </a:path>
              <a:path w="487045" h="421004">
                <a:moveTo>
                  <a:pt x="474060" y="0"/>
                </a:moveTo>
                <a:lnTo>
                  <a:pt x="51531" y="363774"/>
                </a:lnTo>
                <a:lnTo>
                  <a:pt x="63961" y="378211"/>
                </a:lnTo>
                <a:lnTo>
                  <a:pt x="486490" y="14436"/>
                </a:lnTo>
                <a:lnTo>
                  <a:pt x="4740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74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61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Recurrent </a:t>
            </a:r>
            <a:r>
              <a:rPr sz="4000" spc="-190" dirty="0"/>
              <a:t>Neural</a:t>
            </a:r>
            <a:r>
              <a:rPr sz="4000" spc="-265" dirty="0"/>
              <a:t> </a:t>
            </a:r>
            <a:r>
              <a:rPr sz="4000" spc="-175" dirty="0"/>
              <a:t>Networks</a:t>
            </a:r>
            <a:endParaRPr sz="4000"/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42FC3-F22E-FA4C-ACAF-4AA713F0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276350"/>
            <a:ext cx="9842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2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AEB924-BA7D-E749-B35A-8610B4E3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276350"/>
            <a:ext cx="9842500" cy="430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61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Recurrent </a:t>
            </a:r>
            <a:r>
              <a:rPr sz="4000" spc="-190" dirty="0"/>
              <a:t>Neural</a:t>
            </a:r>
            <a:r>
              <a:rPr sz="4000" spc="-265" dirty="0"/>
              <a:t> </a:t>
            </a:r>
            <a:r>
              <a:rPr sz="4000" spc="-175" dirty="0"/>
              <a:t>Networks</a:t>
            </a:r>
            <a:endParaRPr sz="4000"/>
          </a:p>
        </p:txBody>
      </p:sp>
      <p:sp>
        <p:nvSpPr>
          <p:cNvPr id="19" name="object 19"/>
          <p:cNvSpPr txBox="1"/>
          <p:nvPr/>
        </p:nvSpPr>
        <p:spPr>
          <a:xfrm>
            <a:off x="8358195" y="243332"/>
            <a:ext cx="3764279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Notice: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175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z="2400" spc="-2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170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parameters  </a:t>
            </a:r>
            <a:r>
              <a:rPr sz="2400" spc="-110" dirty="0">
                <a:solidFill>
                  <a:srgbClr val="FF0000"/>
                </a:solidFill>
                <a:latin typeface="Arial"/>
                <a:cs typeface="Arial"/>
              </a:rPr>
              <a:t>are </a:t>
            </a:r>
            <a:r>
              <a:rPr sz="2400" spc="-140" dirty="0">
                <a:solidFill>
                  <a:srgbClr val="FF0000"/>
                </a:solidFill>
                <a:latin typeface="Arial"/>
                <a:cs typeface="Arial"/>
              </a:rPr>
              <a:t>used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at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every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2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314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4" dirty="0"/>
              <a:t>(Vanilla) </a:t>
            </a:r>
            <a:r>
              <a:rPr sz="4000" spc="-200" dirty="0"/>
              <a:t>Recurrent </a:t>
            </a:r>
            <a:r>
              <a:rPr sz="4000" spc="-190" dirty="0"/>
              <a:t>Neural</a:t>
            </a:r>
            <a:r>
              <a:rPr sz="4000" spc="-235" dirty="0"/>
              <a:t> </a:t>
            </a:r>
            <a:r>
              <a:rPr sz="4000" spc="-175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247105" y="4587806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1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22923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805"/>
              </a:spcBef>
            </a:pP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5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114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63500"/>
                </a:moveTo>
                <a:lnTo>
                  <a:pt x="28575" y="635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635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64819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63500"/>
                </a:moveTo>
                <a:lnTo>
                  <a:pt x="28575" y="63500"/>
                </a:lnTo>
                <a:lnTo>
                  <a:pt x="28576" y="487988"/>
                </a:lnTo>
                <a:lnTo>
                  <a:pt x="47626" y="487988"/>
                </a:lnTo>
                <a:lnTo>
                  <a:pt x="47625" y="635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88314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5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7" y="349363"/>
                </a:moveTo>
                <a:lnTo>
                  <a:pt x="0" y="401032"/>
                </a:lnTo>
                <a:lnTo>
                  <a:pt x="81978" y="424219"/>
                </a:lnTo>
                <a:lnTo>
                  <a:pt x="77092" y="398537"/>
                </a:lnTo>
                <a:lnTo>
                  <a:pt x="64077" y="398537"/>
                </a:lnTo>
                <a:lnTo>
                  <a:pt x="60685" y="379792"/>
                </a:lnTo>
                <a:lnTo>
                  <a:pt x="73099" y="377545"/>
                </a:lnTo>
                <a:lnTo>
                  <a:pt x="67737" y="349363"/>
                </a:lnTo>
                <a:close/>
              </a:path>
              <a:path w="737235" h="424814">
                <a:moveTo>
                  <a:pt x="73099" y="377545"/>
                </a:moveTo>
                <a:lnTo>
                  <a:pt x="60685" y="379792"/>
                </a:lnTo>
                <a:lnTo>
                  <a:pt x="64077" y="398537"/>
                </a:lnTo>
                <a:lnTo>
                  <a:pt x="76659" y="396259"/>
                </a:lnTo>
                <a:lnTo>
                  <a:pt x="73099" y="377545"/>
                </a:lnTo>
                <a:close/>
              </a:path>
              <a:path w="737235" h="424814">
                <a:moveTo>
                  <a:pt x="76659" y="396259"/>
                </a:moveTo>
                <a:lnTo>
                  <a:pt x="64077" y="398537"/>
                </a:lnTo>
                <a:lnTo>
                  <a:pt x="77092" y="398537"/>
                </a:lnTo>
                <a:lnTo>
                  <a:pt x="76659" y="396259"/>
                </a:lnTo>
                <a:close/>
              </a:path>
              <a:path w="737235" h="424814">
                <a:moveTo>
                  <a:pt x="713162" y="237080"/>
                </a:moveTo>
                <a:lnTo>
                  <a:pt x="665289" y="260361"/>
                </a:lnTo>
                <a:lnTo>
                  <a:pt x="625812" y="272719"/>
                </a:lnTo>
                <a:lnTo>
                  <a:pt x="578422" y="285092"/>
                </a:lnTo>
                <a:lnTo>
                  <a:pt x="524812" y="297329"/>
                </a:lnTo>
                <a:lnTo>
                  <a:pt x="466571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6" y="375160"/>
                </a:lnTo>
                <a:lnTo>
                  <a:pt x="73099" y="377545"/>
                </a:lnTo>
                <a:lnTo>
                  <a:pt x="76659" y="396259"/>
                </a:lnTo>
                <a:lnTo>
                  <a:pt x="89439" y="393946"/>
                </a:lnTo>
                <a:lnTo>
                  <a:pt x="346182" y="350968"/>
                </a:lnTo>
                <a:lnTo>
                  <a:pt x="408960" y="339700"/>
                </a:lnTo>
                <a:lnTo>
                  <a:pt x="470416" y="327990"/>
                </a:lnTo>
                <a:lnTo>
                  <a:pt x="528938" y="315927"/>
                </a:lnTo>
                <a:lnTo>
                  <a:pt x="583068" y="303566"/>
                </a:lnTo>
                <a:lnTo>
                  <a:pt x="631244" y="290978"/>
                </a:lnTo>
                <a:lnTo>
                  <a:pt x="672012" y="278184"/>
                </a:lnTo>
                <a:lnTo>
                  <a:pt x="716622" y="258117"/>
                </a:lnTo>
                <a:lnTo>
                  <a:pt x="735248" y="237858"/>
                </a:lnTo>
                <a:lnTo>
                  <a:pt x="712473" y="237858"/>
                </a:lnTo>
                <a:lnTo>
                  <a:pt x="713162" y="237080"/>
                </a:lnTo>
                <a:close/>
              </a:path>
              <a:path w="737235" h="424814">
                <a:moveTo>
                  <a:pt x="714006" y="236466"/>
                </a:moveTo>
                <a:lnTo>
                  <a:pt x="713162" y="237080"/>
                </a:lnTo>
                <a:lnTo>
                  <a:pt x="712473" y="237858"/>
                </a:lnTo>
                <a:lnTo>
                  <a:pt x="714006" y="236466"/>
                </a:lnTo>
                <a:close/>
              </a:path>
              <a:path w="737235" h="424814">
                <a:moveTo>
                  <a:pt x="735745" y="236466"/>
                </a:moveTo>
                <a:lnTo>
                  <a:pt x="714006" y="236466"/>
                </a:lnTo>
                <a:lnTo>
                  <a:pt x="712473" y="237858"/>
                </a:lnTo>
                <a:lnTo>
                  <a:pt x="735248" y="237858"/>
                </a:lnTo>
                <a:lnTo>
                  <a:pt x="735745" y="236466"/>
                </a:lnTo>
                <a:close/>
              </a:path>
              <a:path w="737235" h="424814">
                <a:moveTo>
                  <a:pt x="716743" y="233034"/>
                </a:moveTo>
                <a:lnTo>
                  <a:pt x="713162" y="237080"/>
                </a:lnTo>
                <a:lnTo>
                  <a:pt x="714006" y="236466"/>
                </a:lnTo>
                <a:lnTo>
                  <a:pt x="735745" y="236466"/>
                </a:lnTo>
                <a:lnTo>
                  <a:pt x="736351" y="234765"/>
                </a:lnTo>
                <a:lnTo>
                  <a:pt x="716125" y="234765"/>
                </a:lnTo>
                <a:lnTo>
                  <a:pt x="716743" y="233034"/>
                </a:lnTo>
                <a:close/>
              </a:path>
              <a:path w="737235" h="424814">
                <a:moveTo>
                  <a:pt x="717632" y="232028"/>
                </a:moveTo>
                <a:lnTo>
                  <a:pt x="716743" y="233034"/>
                </a:lnTo>
                <a:lnTo>
                  <a:pt x="716125" y="234765"/>
                </a:lnTo>
                <a:lnTo>
                  <a:pt x="717659" y="232169"/>
                </a:lnTo>
                <a:lnTo>
                  <a:pt x="717632" y="232028"/>
                </a:lnTo>
                <a:close/>
              </a:path>
              <a:path w="737235" h="424814">
                <a:moveTo>
                  <a:pt x="717659" y="232169"/>
                </a:moveTo>
                <a:lnTo>
                  <a:pt x="716125" y="234765"/>
                </a:lnTo>
                <a:lnTo>
                  <a:pt x="736351" y="234765"/>
                </a:lnTo>
                <a:lnTo>
                  <a:pt x="736759" y="233622"/>
                </a:lnTo>
                <a:lnTo>
                  <a:pt x="717941" y="233622"/>
                </a:lnTo>
                <a:lnTo>
                  <a:pt x="717659" y="232169"/>
                </a:lnTo>
                <a:close/>
              </a:path>
              <a:path w="737235" h="424814">
                <a:moveTo>
                  <a:pt x="718090" y="231654"/>
                </a:moveTo>
                <a:lnTo>
                  <a:pt x="717659" y="232169"/>
                </a:lnTo>
                <a:lnTo>
                  <a:pt x="717941" y="233622"/>
                </a:lnTo>
                <a:lnTo>
                  <a:pt x="718090" y="231654"/>
                </a:lnTo>
                <a:close/>
              </a:path>
              <a:path w="737235" h="424814">
                <a:moveTo>
                  <a:pt x="736373" y="228612"/>
                </a:moveTo>
                <a:lnTo>
                  <a:pt x="718320" y="228612"/>
                </a:lnTo>
                <a:lnTo>
                  <a:pt x="718205" y="230897"/>
                </a:lnTo>
                <a:lnTo>
                  <a:pt x="717941" y="233622"/>
                </a:lnTo>
                <a:lnTo>
                  <a:pt x="736759" y="233622"/>
                </a:lnTo>
                <a:lnTo>
                  <a:pt x="736864" y="233034"/>
                </a:lnTo>
                <a:lnTo>
                  <a:pt x="736793" y="230780"/>
                </a:lnTo>
                <a:lnTo>
                  <a:pt x="736373" y="228612"/>
                </a:lnTo>
                <a:close/>
              </a:path>
              <a:path w="737235" h="424814">
                <a:moveTo>
                  <a:pt x="717446" y="231064"/>
                </a:moveTo>
                <a:lnTo>
                  <a:pt x="716743" y="233034"/>
                </a:lnTo>
                <a:lnTo>
                  <a:pt x="717508" y="232169"/>
                </a:lnTo>
                <a:lnTo>
                  <a:pt x="717446" y="231064"/>
                </a:lnTo>
                <a:close/>
              </a:path>
              <a:path w="737235" h="424814">
                <a:moveTo>
                  <a:pt x="717964" y="231654"/>
                </a:moveTo>
                <a:lnTo>
                  <a:pt x="717632" y="232028"/>
                </a:lnTo>
                <a:lnTo>
                  <a:pt x="717659" y="232169"/>
                </a:lnTo>
                <a:lnTo>
                  <a:pt x="717964" y="231654"/>
                </a:lnTo>
                <a:close/>
              </a:path>
              <a:path w="737235" h="424814">
                <a:moveTo>
                  <a:pt x="717746" y="230223"/>
                </a:moveTo>
                <a:lnTo>
                  <a:pt x="717547" y="230780"/>
                </a:lnTo>
                <a:lnTo>
                  <a:pt x="717560" y="231654"/>
                </a:lnTo>
                <a:lnTo>
                  <a:pt x="717632" y="232028"/>
                </a:lnTo>
                <a:lnTo>
                  <a:pt x="717964" y="231654"/>
                </a:lnTo>
                <a:lnTo>
                  <a:pt x="718125" y="230780"/>
                </a:lnTo>
                <a:lnTo>
                  <a:pt x="717746" y="230223"/>
                </a:lnTo>
                <a:close/>
              </a:path>
              <a:path w="737235" h="424814">
                <a:moveTo>
                  <a:pt x="717099" y="229274"/>
                </a:moveTo>
                <a:lnTo>
                  <a:pt x="717446" y="231064"/>
                </a:lnTo>
                <a:lnTo>
                  <a:pt x="717746" y="230223"/>
                </a:lnTo>
                <a:lnTo>
                  <a:pt x="717099" y="229274"/>
                </a:lnTo>
                <a:close/>
              </a:path>
              <a:path w="737235" h="424814">
                <a:moveTo>
                  <a:pt x="718153" y="230821"/>
                </a:moveTo>
                <a:close/>
              </a:path>
              <a:path w="737235" h="424814">
                <a:moveTo>
                  <a:pt x="717828" y="229992"/>
                </a:moveTo>
                <a:lnTo>
                  <a:pt x="717746" y="230223"/>
                </a:lnTo>
                <a:lnTo>
                  <a:pt x="718153" y="230821"/>
                </a:lnTo>
                <a:lnTo>
                  <a:pt x="717828" y="229992"/>
                </a:lnTo>
                <a:close/>
              </a:path>
              <a:path w="737235" h="424814">
                <a:moveTo>
                  <a:pt x="718320" y="228612"/>
                </a:moveTo>
                <a:lnTo>
                  <a:pt x="717828" y="229992"/>
                </a:lnTo>
                <a:lnTo>
                  <a:pt x="718156" y="230780"/>
                </a:lnTo>
                <a:lnTo>
                  <a:pt x="718320" y="228612"/>
                </a:lnTo>
                <a:close/>
              </a:path>
              <a:path w="737235" h="424814">
                <a:moveTo>
                  <a:pt x="716725" y="227342"/>
                </a:moveTo>
                <a:lnTo>
                  <a:pt x="717099" y="229274"/>
                </a:lnTo>
                <a:lnTo>
                  <a:pt x="717746" y="230223"/>
                </a:lnTo>
                <a:lnTo>
                  <a:pt x="717828" y="229992"/>
                </a:lnTo>
                <a:lnTo>
                  <a:pt x="716725" y="227342"/>
                </a:lnTo>
                <a:close/>
              </a:path>
              <a:path w="737235" h="424814">
                <a:moveTo>
                  <a:pt x="736128" y="227342"/>
                </a:moveTo>
                <a:lnTo>
                  <a:pt x="716725" y="227342"/>
                </a:lnTo>
                <a:lnTo>
                  <a:pt x="717828" y="229992"/>
                </a:lnTo>
                <a:lnTo>
                  <a:pt x="718320" y="228612"/>
                </a:lnTo>
                <a:lnTo>
                  <a:pt x="736373" y="228612"/>
                </a:lnTo>
                <a:lnTo>
                  <a:pt x="736128" y="227342"/>
                </a:lnTo>
                <a:close/>
              </a:path>
              <a:path w="737235" h="424814">
                <a:moveTo>
                  <a:pt x="714332" y="225213"/>
                </a:moveTo>
                <a:lnTo>
                  <a:pt x="717099" y="229274"/>
                </a:lnTo>
                <a:lnTo>
                  <a:pt x="716725" y="227342"/>
                </a:lnTo>
                <a:lnTo>
                  <a:pt x="736128" y="227342"/>
                </a:lnTo>
                <a:lnTo>
                  <a:pt x="735871" y="226014"/>
                </a:lnTo>
                <a:lnTo>
                  <a:pt x="715197" y="226014"/>
                </a:lnTo>
                <a:lnTo>
                  <a:pt x="714332" y="225213"/>
                </a:lnTo>
                <a:close/>
              </a:path>
              <a:path w="737235" h="424814">
                <a:moveTo>
                  <a:pt x="713724" y="224321"/>
                </a:moveTo>
                <a:lnTo>
                  <a:pt x="714332" y="225213"/>
                </a:lnTo>
                <a:lnTo>
                  <a:pt x="715197" y="226014"/>
                </a:lnTo>
                <a:lnTo>
                  <a:pt x="713724" y="224321"/>
                </a:lnTo>
                <a:close/>
              </a:path>
              <a:path w="737235" h="424814">
                <a:moveTo>
                  <a:pt x="735543" y="224321"/>
                </a:moveTo>
                <a:lnTo>
                  <a:pt x="713724" y="224321"/>
                </a:lnTo>
                <a:lnTo>
                  <a:pt x="715197" y="226014"/>
                </a:lnTo>
                <a:lnTo>
                  <a:pt x="735871" y="226014"/>
                </a:lnTo>
                <a:lnTo>
                  <a:pt x="735543" y="224321"/>
                </a:lnTo>
                <a:close/>
              </a:path>
              <a:path w="737235" h="424814">
                <a:moveTo>
                  <a:pt x="33712" y="0"/>
                </a:moveTo>
                <a:lnTo>
                  <a:pt x="72612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70" y="151584"/>
                </a:lnTo>
                <a:lnTo>
                  <a:pt x="588523" y="167765"/>
                </a:lnTo>
                <a:lnTo>
                  <a:pt x="633736" y="183640"/>
                </a:lnTo>
                <a:lnTo>
                  <a:pt x="671132" y="198945"/>
                </a:lnTo>
                <a:lnTo>
                  <a:pt x="708685" y="219986"/>
                </a:lnTo>
                <a:lnTo>
                  <a:pt x="714332" y="225213"/>
                </a:lnTo>
                <a:lnTo>
                  <a:pt x="713724" y="224321"/>
                </a:lnTo>
                <a:lnTo>
                  <a:pt x="735543" y="224321"/>
                </a:lnTo>
                <a:lnTo>
                  <a:pt x="735181" y="222450"/>
                </a:lnTo>
                <a:lnTo>
                  <a:pt x="694625" y="189119"/>
                </a:lnTo>
                <a:lnTo>
                  <a:pt x="640229" y="165731"/>
                </a:lnTo>
                <a:lnTo>
                  <a:pt x="594370" y="149635"/>
                </a:lnTo>
                <a:lnTo>
                  <a:pt x="542493" y="133292"/>
                </a:lnTo>
                <a:lnTo>
                  <a:pt x="486210" y="116917"/>
                </a:lnTo>
                <a:lnTo>
                  <a:pt x="426994" y="100681"/>
                </a:lnTo>
                <a:lnTo>
                  <a:pt x="77567" y="12435"/>
                </a:lnTo>
                <a:lnTo>
                  <a:pt x="60539" y="7848"/>
                </a:lnTo>
                <a:lnTo>
                  <a:pt x="45938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FD823513-CD4C-BE41-ACDA-1BEE1588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06" y="1433172"/>
            <a:ext cx="723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5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7312" y="2244571"/>
            <a:ext cx="9477375" cy="249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3098" y="131726"/>
            <a:ext cx="9477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40" dirty="0"/>
              <a:t>Unfold</a:t>
            </a:r>
            <a:endParaRPr spc="145" dirty="0"/>
          </a:p>
        </p:txBody>
      </p:sp>
      <p:sp>
        <p:nvSpPr>
          <p:cNvPr id="4" name="object 4"/>
          <p:cNvSpPr txBox="1"/>
          <p:nvPr/>
        </p:nvSpPr>
        <p:spPr>
          <a:xfrm>
            <a:off x="4908062" y="5493410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9090" y="5496598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60"/>
              </a:spcBef>
            </a:pPr>
            <a:r>
              <a:rPr sz="2800" spc="-11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265" y="5495678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sat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43073" y="5525173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60"/>
              </a:spcBef>
            </a:pPr>
            <a:r>
              <a:rPr sz="2800" spc="-65" dirty="0">
                <a:latin typeface="Arial"/>
                <a:cs typeface="Arial"/>
              </a:rPr>
              <a:t>mat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4096" y="4800596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37629" y="5534030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6893" y="5030440"/>
            <a:ext cx="870585" cy="135890"/>
          </a:xfrm>
          <a:custGeom>
            <a:avLst/>
            <a:gdLst/>
            <a:ahLst/>
            <a:cxnLst/>
            <a:rect l="l" t="t" r="r" b="b"/>
            <a:pathLst>
              <a:path w="870585" h="135889">
                <a:moveTo>
                  <a:pt x="793626" y="0"/>
                </a:moveTo>
                <a:lnTo>
                  <a:pt x="793929" y="25398"/>
                </a:lnTo>
                <a:lnTo>
                  <a:pt x="788830" y="25459"/>
                </a:lnTo>
                <a:lnTo>
                  <a:pt x="709940" y="28192"/>
                </a:lnTo>
                <a:lnTo>
                  <a:pt x="636130" y="32442"/>
                </a:lnTo>
                <a:lnTo>
                  <a:pt x="569906" y="37961"/>
                </a:lnTo>
                <a:lnTo>
                  <a:pt x="513717" y="44517"/>
                </a:lnTo>
                <a:lnTo>
                  <a:pt x="469818" y="51931"/>
                </a:lnTo>
                <a:lnTo>
                  <a:pt x="428682" y="66541"/>
                </a:lnTo>
                <a:lnTo>
                  <a:pt x="423689" y="74575"/>
                </a:lnTo>
                <a:lnTo>
                  <a:pt x="420611" y="76262"/>
                </a:lnTo>
                <a:lnTo>
                  <a:pt x="353118" y="90520"/>
                </a:lnTo>
                <a:lnTo>
                  <a:pt x="297992" y="96951"/>
                </a:lnTo>
                <a:lnTo>
                  <a:pt x="232509" y="102410"/>
                </a:lnTo>
                <a:lnTo>
                  <a:pt x="159315" y="106624"/>
                </a:lnTo>
                <a:lnTo>
                  <a:pt x="81005" y="109336"/>
                </a:lnTo>
                <a:lnTo>
                  <a:pt x="0" y="110299"/>
                </a:lnTo>
                <a:lnTo>
                  <a:pt x="302" y="135696"/>
                </a:lnTo>
                <a:lnTo>
                  <a:pt x="81594" y="134731"/>
                </a:lnTo>
                <a:lnTo>
                  <a:pt x="160484" y="131998"/>
                </a:lnTo>
                <a:lnTo>
                  <a:pt x="234294" y="127749"/>
                </a:lnTo>
                <a:lnTo>
                  <a:pt x="300520" y="122229"/>
                </a:lnTo>
                <a:lnTo>
                  <a:pt x="356707" y="115674"/>
                </a:lnTo>
                <a:lnTo>
                  <a:pt x="400606" y="108258"/>
                </a:lnTo>
                <a:lnTo>
                  <a:pt x="441742" y="93648"/>
                </a:lnTo>
                <a:lnTo>
                  <a:pt x="446735" y="85614"/>
                </a:lnTo>
                <a:lnTo>
                  <a:pt x="449813" y="83927"/>
                </a:lnTo>
                <a:lnTo>
                  <a:pt x="517306" y="69670"/>
                </a:lnTo>
                <a:lnTo>
                  <a:pt x="572433" y="63238"/>
                </a:lnTo>
                <a:lnTo>
                  <a:pt x="637915" y="57781"/>
                </a:lnTo>
                <a:lnTo>
                  <a:pt x="711109" y="53567"/>
                </a:lnTo>
                <a:lnTo>
                  <a:pt x="789419" y="50854"/>
                </a:lnTo>
                <a:lnTo>
                  <a:pt x="794230" y="50797"/>
                </a:lnTo>
                <a:lnTo>
                  <a:pt x="843854" y="50797"/>
                </a:lnTo>
                <a:lnTo>
                  <a:pt x="870273" y="37193"/>
                </a:lnTo>
                <a:lnTo>
                  <a:pt x="793626" y="0"/>
                </a:lnTo>
                <a:close/>
              </a:path>
              <a:path w="870585" h="135889">
                <a:moveTo>
                  <a:pt x="843854" y="50797"/>
                </a:moveTo>
                <a:lnTo>
                  <a:pt x="794230" y="50797"/>
                </a:lnTo>
                <a:lnTo>
                  <a:pt x="794532" y="76194"/>
                </a:lnTo>
                <a:lnTo>
                  <a:pt x="843854" y="50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39766" y="4800596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35438" y="4800594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45253" y="4800594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7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61424" y="2243128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73626" y="1493791"/>
            <a:ext cx="445134" cy="751205"/>
          </a:xfrm>
          <a:custGeom>
            <a:avLst/>
            <a:gdLst/>
            <a:ahLst/>
            <a:cxnLst/>
            <a:rect l="l" t="t" r="r" b="b"/>
            <a:pathLst>
              <a:path w="445135" h="751205">
                <a:moveTo>
                  <a:pt x="25347" y="0"/>
                </a:moveTo>
                <a:lnTo>
                  <a:pt x="0" y="1626"/>
                </a:lnTo>
                <a:lnTo>
                  <a:pt x="4537" y="72337"/>
                </a:lnTo>
                <a:lnTo>
                  <a:pt x="17499" y="141568"/>
                </a:lnTo>
                <a:lnTo>
                  <a:pt x="37659" y="206364"/>
                </a:lnTo>
                <a:lnTo>
                  <a:pt x="63905" y="264638"/>
                </a:lnTo>
                <a:lnTo>
                  <a:pt x="95228" y="314314"/>
                </a:lnTo>
                <a:lnTo>
                  <a:pt x="130816" y="353303"/>
                </a:lnTo>
                <a:lnTo>
                  <a:pt x="170173" y="379252"/>
                </a:lnTo>
                <a:lnTo>
                  <a:pt x="244720" y="396096"/>
                </a:lnTo>
                <a:lnTo>
                  <a:pt x="277567" y="417753"/>
                </a:lnTo>
                <a:lnTo>
                  <a:pt x="309500" y="452735"/>
                </a:lnTo>
                <a:lnTo>
                  <a:pt x="338673" y="499003"/>
                </a:lnTo>
                <a:lnTo>
                  <a:pt x="363555" y="554250"/>
                </a:lnTo>
                <a:lnTo>
                  <a:pt x="382780" y="616042"/>
                </a:lnTo>
                <a:lnTo>
                  <a:pt x="392818" y="675816"/>
                </a:lnTo>
                <a:lnTo>
                  <a:pt x="368719" y="677598"/>
                </a:lnTo>
                <a:lnTo>
                  <a:pt x="412335" y="750780"/>
                </a:lnTo>
                <a:lnTo>
                  <a:pt x="443906" y="673934"/>
                </a:lnTo>
                <a:lnTo>
                  <a:pt x="418259" y="673934"/>
                </a:lnTo>
                <a:lnTo>
                  <a:pt x="407545" y="610139"/>
                </a:lnTo>
                <a:lnTo>
                  <a:pt x="387350" y="545228"/>
                </a:lnTo>
                <a:lnTo>
                  <a:pt x="361104" y="486956"/>
                </a:lnTo>
                <a:lnTo>
                  <a:pt x="329782" y="437280"/>
                </a:lnTo>
                <a:lnTo>
                  <a:pt x="294192" y="398291"/>
                </a:lnTo>
                <a:lnTo>
                  <a:pt x="254835" y="372342"/>
                </a:lnTo>
                <a:lnTo>
                  <a:pt x="180289" y="355497"/>
                </a:lnTo>
                <a:lnTo>
                  <a:pt x="147441" y="333841"/>
                </a:lnTo>
                <a:lnTo>
                  <a:pt x="115509" y="298857"/>
                </a:lnTo>
                <a:lnTo>
                  <a:pt x="86337" y="252591"/>
                </a:lnTo>
                <a:lnTo>
                  <a:pt x="61454" y="197344"/>
                </a:lnTo>
                <a:lnTo>
                  <a:pt x="42193" y="135437"/>
                </a:lnTo>
                <a:lnTo>
                  <a:pt x="29786" y="69175"/>
                </a:lnTo>
                <a:lnTo>
                  <a:pt x="25347" y="0"/>
                </a:lnTo>
                <a:close/>
              </a:path>
              <a:path w="445135" h="751205">
                <a:moveTo>
                  <a:pt x="444710" y="671977"/>
                </a:moveTo>
                <a:lnTo>
                  <a:pt x="418259" y="673934"/>
                </a:lnTo>
                <a:lnTo>
                  <a:pt x="443906" y="673934"/>
                </a:lnTo>
                <a:lnTo>
                  <a:pt x="444710" y="671977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19110" y="1026946"/>
            <a:ext cx="735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solidFill>
                  <a:srgbClr val="7030A0"/>
                </a:solidFill>
                <a:latin typeface="Arial"/>
                <a:cs typeface="Arial"/>
              </a:rPr>
              <a:t>s</a:t>
            </a:r>
            <a:r>
              <a:rPr sz="2800" spc="-90" dirty="0">
                <a:solidFill>
                  <a:srgbClr val="7030A0"/>
                </a:solidFill>
                <a:latin typeface="Arial"/>
                <a:cs typeface="Arial"/>
              </a:rPr>
              <a:t>t</a:t>
            </a:r>
            <a:r>
              <a:rPr sz="2800" spc="-250" dirty="0">
                <a:solidFill>
                  <a:srgbClr val="7030A0"/>
                </a:solidFill>
                <a:latin typeface="Arial"/>
                <a:cs typeface="Arial"/>
              </a:rPr>
              <a:t>a</a:t>
            </a:r>
            <a:r>
              <a:rPr sz="2800" spc="130" dirty="0">
                <a:solidFill>
                  <a:srgbClr val="7030A0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7030A0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0240" y="3758288"/>
            <a:ext cx="1543685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solidFill>
                  <a:srgbClr val="548235"/>
                </a:solidFill>
                <a:latin typeface="Arial"/>
                <a:cs typeface="Arial"/>
              </a:rPr>
              <a:t>parameter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50">
              <a:latin typeface="Arial"/>
              <a:cs typeface="Arial"/>
            </a:endParaRPr>
          </a:p>
          <a:p>
            <a:pPr marL="90805" marR="275590" indent="300355">
              <a:lnSpc>
                <a:spcPct val="100000"/>
              </a:lnSpc>
            </a:pPr>
            <a:r>
              <a:rPr sz="2000" spc="-80" dirty="0">
                <a:solidFill>
                  <a:srgbClr val="FF0000"/>
                </a:solidFill>
                <a:latin typeface="Arial"/>
                <a:cs typeface="Arial"/>
              </a:rPr>
              <a:t>Word  </a:t>
            </a:r>
            <a:r>
              <a:rPr sz="2000" spc="-1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-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000" spc="-9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dd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-125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90711" y="3750669"/>
            <a:ext cx="266700" cy="268605"/>
          </a:xfrm>
          <a:custGeom>
            <a:avLst/>
            <a:gdLst/>
            <a:ahLst/>
            <a:cxnLst/>
            <a:rect l="l" t="t" r="r" b="b"/>
            <a:pathLst>
              <a:path w="266700" h="268604">
                <a:moveTo>
                  <a:pt x="61739" y="84714"/>
                </a:moveTo>
                <a:lnTo>
                  <a:pt x="28017" y="84714"/>
                </a:lnTo>
                <a:lnTo>
                  <a:pt x="36250" y="101091"/>
                </a:lnTo>
                <a:lnTo>
                  <a:pt x="79355" y="134612"/>
                </a:lnTo>
                <a:lnTo>
                  <a:pt x="104844" y="144458"/>
                </a:lnTo>
                <a:lnTo>
                  <a:pt x="150148" y="150456"/>
                </a:lnTo>
                <a:lnTo>
                  <a:pt x="168539" y="157561"/>
                </a:lnTo>
                <a:lnTo>
                  <a:pt x="203852" y="185022"/>
                </a:lnTo>
                <a:lnTo>
                  <a:pt x="229026" y="224153"/>
                </a:lnTo>
                <a:lnTo>
                  <a:pt x="235724" y="245112"/>
                </a:lnTo>
                <a:lnTo>
                  <a:pt x="238296" y="268589"/>
                </a:lnTo>
                <a:lnTo>
                  <a:pt x="266701" y="265478"/>
                </a:lnTo>
                <a:lnTo>
                  <a:pt x="255097" y="211863"/>
                </a:lnTo>
                <a:lnTo>
                  <a:pt x="225244" y="165459"/>
                </a:lnTo>
                <a:lnTo>
                  <a:pt x="182759" y="132421"/>
                </a:lnTo>
                <a:lnTo>
                  <a:pt x="111968" y="116577"/>
                </a:lnTo>
                <a:lnTo>
                  <a:pt x="93577" y="109472"/>
                </a:lnTo>
                <a:lnTo>
                  <a:pt x="61739" y="84714"/>
                </a:lnTo>
                <a:close/>
              </a:path>
              <a:path w="266700" h="268604">
                <a:moveTo>
                  <a:pt x="9617" y="0"/>
                </a:moveTo>
                <a:lnTo>
                  <a:pt x="0" y="95360"/>
                </a:lnTo>
                <a:lnTo>
                  <a:pt x="28017" y="84714"/>
                </a:lnTo>
                <a:lnTo>
                  <a:pt x="61739" y="84714"/>
                </a:lnTo>
                <a:lnTo>
                  <a:pt x="58884" y="82494"/>
                </a:lnTo>
                <a:lnTo>
                  <a:pt x="54870" y="74509"/>
                </a:lnTo>
                <a:lnTo>
                  <a:pt x="80134" y="64909"/>
                </a:lnTo>
                <a:lnTo>
                  <a:pt x="9617" y="0"/>
                </a:lnTo>
                <a:close/>
              </a:path>
            </a:pathLst>
          </a:custGeom>
          <a:solidFill>
            <a:srgbClr val="3857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71868" y="5361123"/>
            <a:ext cx="770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latin typeface="Arial"/>
                <a:cs typeface="Arial"/>
              </a:rPr>
              <a:t>w</a:t>
            </a:r>
            <a:r>
              <a:rPr sz="2800" spc="-5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9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3747" y="4800594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5702" y="5026441"/>
            <a:ext cx="725170" cy="139700"/>
          </a:xfrm>
          <a:custGeom>
            <a:avLst/>
            <a:gdLst/>
            <a:ahLst/>
            <a:cxnLst/>
            <a:rect l="l" t="t" r="r" b="b"/>
            <a:pathLst>
              <a:path w="725169" h="139700">
                <a:moveTo>
                  <a:pt x="326911" y="50777"/>
                </a:moveTo>
                <a:lnTo>
                  <a:pt x="75793" y="50777"/>
                </a:lnTo>
                <a:lnTo>
                  <a:pt x="132394" y="52444"/>
                </a:lnTo>
                <a:lnTo>
                  <a:pt x="193099" y="56903"/>
                </a:lnTo>
                <a:lnTo>
                  <a:pt x="247468" y="62684"/>
                </a:lnTo>
                <a:lnTo>
                  <a:pt x="293147" y="69484"/>
                </a:lnTo>
                <a:lnTo>
                  <a:pt x="347051" y="83863"/>
                </a:lnTo>
                <a:lnTo>
                  <a:pt x="363326" y="100865"/>
                </a:lnTo>
                <a:lnTo>
                  <a:pt x="389937" y="110394"/>
                </a:lnTo>
                <a:lnTo>
                  <a:pt x="473900" y="125355"/>
                </a:lnTo>
                <a:lnTo>
                  <a:pt x="529208" y="131235"/>
                </a:lnTo>
                <a:lnTo>
                  <a:pt x="590901" y="135766"/>
                </a:lnTo>
                <a:lnTo>
                  <a:pt x="724208" y="139692"/>
                </a:lnTo>
                <a:lnTo>
                  <a:pt x="724956" y="114302"/>
                </a:lnTo>
                <a:lnTo>
                  <a:pt x="592188" y="110393"/>
                </a:lnTo>
                <a:lnTo>
                  <a:pt x="531483" y="105934"/>
                </a:lnTo>
                <a:lnTo>
                  <a:pt x="477114" y="100153"/>
                </a:lnTo>
                <a:lnTo>
                  <a:pt x="431434" y="93353"/>
                </a:lnTo>
                <a:lnTo>
                  <a:pt x="377531" y="78973"/>
                </a:lnTo>
                <a:lnTo>
                  <a:pt x="361256" y="61970"/>
                </a:lnTo>
                <a:lnTo>
                  <a:pt x="334644" y="52443"/>
                </a:lnTo>
                <a:lnTo>
                  <a:pt x="326911" y="50777"/>
                </a:lnTo>
                <a:close/>
              </a:path>
              <a:path w="725169" h="139700">
                <a:moveTo>
                  <a:pt x="77288" y="0"/>
                </a:moveTo>
                <a:lnTo>
                  <a:pt x="0" y="35840"/>
                </a:lnTo>
                <a:lnTo>
                  <a:pt x="75045" y="76166"/>
                </a:lnTo>
                <a:lnTo>
                  <a:pt x="75793" y="50777"/>
                </a:lnTo>
                <a:lnTo>
                  <a:pt x="326911" y="50777"/>
                </a:lnTo>
                <a:lnTo>
                  <a:pt x="250682" y="37482"/>
                </a:lnTo>
                <a:lnTo>
                  <a:pt x="195372" y="31601"/>
                </a:lnTo>
                <a:lnTo>
                  <a:pt x="133681" y="27071"/>
                </a:lnTo>
                <a:lnTo>
                  <a:pt x="76541" y="25388"/>
                </a:lnTo>
                <a:lnTo>
                  <a:pt x="772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79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4386" y="1042987"/>
            <a:ext cx="6643226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1294" y="131726"/>
            <a:ext cx="65385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65" dirty="0"/>
              <a:t>A Closer Look</a:t>
            </a:r>
            <a:endParaRPr spc="150" dirty="0"/>
          </a:p>
        </p:txBody>
      </p:sp>
      <p:sp>
        <p:nvSpPr>
          <p:cNvPr id="19" name="object 19"/>
          <p:cNvSpPr/>
          <p:nvPr/>
        </p:nvSpPr>
        <p:spPr>
          <a:xfrm>
            <a:off x="7472364" y="4201884"/>
            <a:ext cx="3645650" cy="2008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8050" y="6197958"/>
            <a:ext cx="2886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hyperbolic </a:t>
            </a:r>
            <a:r>
              <a:rPr sz="2000" spc="-60" dirty="0">
                <a:latin typeface="Arial"/>
                <a:cs typeface="Arial"/>
              </a:rPr>
              <a:t>tangent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11FA36-4D97-D044-A3DC-3EFCFF26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70" y="3920669"/>
            <a:ext cx="492233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7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0588" y="131726"/>
            <a:ext cx="63592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65" dirty="0"/>
              <a:t>A Closer Look</a:t>
            </a:r>
            <a:endParaRPr spc="150" dirty="0"/>
          </a:p>
        </p:txBody>
      </p:sp>
      <p:sp>
        <p:nvSpPr>
          <p:cNvPr id="18" name="object 18"/>
          <p:cNvSpPr/>
          <p:nvPr/>
        </p:nvSpPr>
        <p:spPr>
          <a:xfrm>
            <a:off x="7472364" y="4201884"/>
            <a:ext cx="3645650" cy="2008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08050" y="6197958"/>
            <a:ext cx="2886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hyperbolic </a:t>
            </a:r>
            <a:r>
              <a:rPr sz="2000" spc="-60" dirty="0">
                <a:latin typeface="Arial"/>
                <a:cs typeface="Arial"/>
              </a:rPr>
              <a:t>tangent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200" y="1012140"/>
            <a:ext cx="105156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  <a:tabLst>
                <a:tab pos="1776095" algn="l"/>
              </a:tabLst>
            </a:pPr>
            <a:r>
              <a:rPr sz="2800" b="1" spc="-195" dirty="0">
                <a:latin typeface="Arial"/>
                <a:cs typeface="Arial"/>
              </a:rPr>
              <a:t>Question:	</a:t>
            </a:r>
            <a:r>
              <a:rPr sz="2800" spc="-145" dirty="0">
                <a:latin typeface="Arial"/>
                <a:cs typeface="Arial"/>
              </a:rPr>
              <a:t>Why </a:t>
            </a:r>
            <a:r>
              <a:rPr sz="2800" spc="-85" dirty="0">
                <a:latin typeface="Arial"/>
                <a:cs typeface="Arial"/>
              </a:rPr>
              <a:t>do </a:t>
            </a:r>
            <a:r>
              <a:rPr sz="2800" spc="-105" dirty="0">
                <a:latin typeface="Arial"/>
                <a:cs typeface="Arial"/>
              </a:rPr>
              <a:t>we </a:t>
            </a:r>
            <a:r>
              <a:rPr sz="2800" spc="-130" dirty="0">
                <a:latin typeface="Arial"/>
                <a:cs typeface="Arial"/>
              </a:rPr>
              <a:t>need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C00000"/>
                </a:solidFill>
                <a:latin typeface="Arial Unicode MS"/>
                <a:cs typeface="Arial Unicode MS"/>
              </a:rPr>
              <a:t>tanh</a:t>
            </a:r>
            <a:r>
              <a:rPr sz="2800" spc="-409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800" spc="-65" dirty="0">
                <a:latin typeface="Arial"/>
                <a:cs typeface="Arial"/>
              </a:rPr>
              <a:t>function?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F93420-8B58-9D48-A36A-A3C7B3319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70" y="3929634"/>
            <a:ext cx="492233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977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0" dirty="0"/>
              <a:t>So </a:t>
            </a:r>
            <a:r>
              <a:rPr lang="en-US" sz="4000" spc="-500" dirty="0"/>
              <a:t>  </a:t>
            </a:r>
            <a:r>
              <a:rPr sz="4000" spc="-90" dirty="0"/>
              <a:t>far: </a:t>
            </a:r>
            <a:r>
              <a:rPr sz="4000" spc="-114" dirty="0"/>
              <a:t>“Feedforward” </a:t>
            </a:r>
            <a:r>
              <a:rPr sz="4000" spc="-190" dirty="0"/>
              <a:t>Neural</a:t>
            </a:r>
            <a:r>
              <a:rPr sz="4000" spc="-770" dirty="0"/>
              <a:t> </a:t>
            </a:r>
            <a:r>
              <a:rPr sz="4000" spc="-175" dirty="0"/>
              <a:t>Networks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5175" y="1533144"/>
            <a:ext cx="1408176" cy="3639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0882" y="5104141"/>
            <a:ext cx="829310" cy="630555"/>
          </a:xfrm>
          <a:custGeom>
            <a:avLst/>
            <a:gdLst/>
            <a:ahLst/>
            <a:cxnLst/>
            <a:rect l="l" t="t" r="r" b="b"/>
            <a:pathLst>
              <a:path w="829310" h="630554">
                <a:moveTo>
                  <a:pt x="66524" y="38362"/>
                </a:moveTo>
                <a:lnTo>
                  <a:pt x="55033" y="53557"/>
                </a:lnTo>
                <a:lnTo>
                  <a:pt x="817640" y="630234"/>
                </a:lnTo>
                <a:lnTo>
                  <a:pt x="829130" y="615040"/>
                </a:lnTo>
                <a:lnTo>
                  <a:pt x="66524" y="38362"/>
                </a:lnTo>
                <a:close/>
              </a:path>
              <a:path w="829310" h="630554">
                <a:moveTo>
                  <a:pt x="0" y="0"/>
                </a:moveTo>
                <a:lnTo>
                  <a:pt x="37798" y="76349"/>
                </a:lnTo>
                <a:lnTo>
                  <a:pt x="55033" y="53557"/>
                </a:lnTo>
                <a:lnTo>
                  <a:pt x="44904" y="45897"/>
                </a:lnTo>
                <a:lnTo>
                  <a:pt x="56394" y="30702"/>
                </a:lnTo>
                <a:lnTo>
                  <a:pt x="72316" y="30702"/>
                </a:lnTo>
                <a:lnTo>
                  <a:pt x="83759" y="15570"/>
                </a:lnTo>
                <a:lnTo>
                  <a:pt x="0" y="0"/>
                </a:lnTo>
                <a:close/>
              </a:path>
              <a:path w="829310" h="630554">
                <a:moveTo>
                  <a:pt x="56394" y="30702"/>
                </a:moveTo>
                <a:lnTo>
                  <a:pt x="44904" y="45897"/>
                </a:lnTo>
                <a:lnTo>
                  <a:pt x="55033" y="53557"/>
                </a:lnTo>
                <a:lnTo>
                  <a:pt x="66524" y="38362"/>
                </a:lnTo>
                <a:lnTo>
                  <a:pt x="56394" y="30702"/>
                </a:lnTo>
                <a:close/>
              </a:path>
              <a:path w="829310" h="630554">
                <a:moveTo>
                  <a:pt x="72316" y="30702"/>
                </a:moveTo>
                <a:lnTo>
                  <a:pt x="56394" y="30702"/>
                </a:lnTo>
                <a:lnTo>
                  <a:pt x="66524" y="38362"/>
                </a:lnTo>
                <a:lnTo>
                  <a:pt x="72316" y="307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3436" y="5498083"/>
            <a:ext cx="300926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e.g. </a:t>
            </a:r>
            <a:r>
              <a:rPr sz="2400" b="1" spc="-170" dirty="0">
                <a:latin typeface="Arial"/>
                <a:cs typeface="Arial"/>
              </a:rPr>
              <a:t>Image</a:t>
            </a:r>
            <a:r>
              <a:rPr sz="2400" b="1" spc="-16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45" dirty="0">
                <a:latin typeface="Arial"/>
                <a:cs typeface="Arial"/>
              </a:rPr>
              <a:t>Image </a:t>
            </a:r>
            <a:r>
              <a:rPr sz="2400" spc="-140" dirty="0">
                <a:latin typeface="Arial"/>
                <a:cs typeface="Arial"/>
              </a:rPr>
              <a:t>-&gt;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000734F-31E3-9741-99EC-25543B243846}"/>
              </a:ext>
            </a:extLst>
          </p:cNvPr>
          <p:cNvSpPr txBox="1"/>
          <p:nvPr/>
        </p:nvSpPr>
        <p:spPr>
          <a:xfrm>
            <a:off x="5565138" y="1242060"/>
            <a:ext cx="5579745" cy="263652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80"/>
              </a:spcBef>
              <a:buChar char="•"/>
              <a:tabLst>
                <a:tab pos="241300" algn="l"/>
              </a:tabLst>
            </a:pPr>
            <a:r>
              <a:rPr sz="2800" spc="-85" dirty="0">
                <a:latin typeface="Arial"/>
                <a:cs typeface="Arial"/>
              </a:rPr>
              <a:t>Limitations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490" dirty="0">
                <a:latin typeface="Arial"/>
                <a:cs typeface="Arial"/>
              </a:rPr>
              <a:t>FC </a:t>
            </a:r>
            <a:r>
              <a:rPr sz="2800" spc="-140" dirty="0">
                <a:latin typeface="Arial"/>
                <a:cs typeface="Arial"/>
              </a:rPr>
              <a:t>Nets </a:t>
            </a:r>
            <a:r>
              <a:rPr sz="2800" spc="-135" dirty="0">
                <a:latin typeface="Arial"/>
                <a:cs typeface="Arial"/>
              </a:rPr>
              <a:t>and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ConvNets: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8500" algn="l"/>
              </a:tabLst>
            </a:pPr>
            <a:r>
              <a:rPr sz="2400" spc="-190" dirty="0">
                <a:latin typeface="Arial"/>
                <a:cs typeface="Arial"/>
              </a:rPr>
              <a:t>Process a </a:t>
            </a:r>
            <a:r>
              <a:rPr sz="2400" spc="-114" dirty="0">
                <a:latin typeface="Arial"/>
                <a:cs typeface="Arial"/>
              </a:rPr>
              <a:t>paragraph </a:t>
            </a:r>
            <a:r>
              <a:rPr sz="2400" spc="-225" dirty="0">
                <a:latin typeface="Arial"/>
                <a:cs typeface="Arial"/>
              </a:rPr>
              <a:t>as </a:t>
            </a:r>
            <a:r>
              <a:rPr sz="2400" spc="-190" dirty="0">
                <a:latin typeface="Arial"/>
                <a:cs typeface="Arial"/>
              </a:rPr>
              <a:t>a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whole.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8500" algn="l"/>
              </a:tabLst>
            </a:pPr>
            <a:r>
              <a:rPr sz="2400" spc="-160" dirty="0">
                <a:latin typeface="Arial"/>
                <a:cs typeface="Arial"/>
              </a:rPr>
              <a:t>Fixed-size </a:t>
            </a:r>
            <a:r>
              <a:rPr sz="2400" spc="-15" dirty="0">
                <a:latin typeface="Arial"/>
                <a:cs typeface="Arial"/>
              </a:rPr>
              <a:t>input </a:t>
            </a:r>
            <a:r>
              <a:rPr sz="2400" spc="-105" dirty="0">
                <a:latin typeface="Arial"/>
                <a:cs typeface="Arial"/>
              </a:rPr>
              <a:t>(e.g.,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image).</a:t>
            </a:r>
            <a:endParaRPr sz="2400" dirty="0">
              <a:latin typeface="Arial"/>
              <a:cs typeface="Arial"/>
            </a:endParaRPr>
          </a:p>
          <a:p>
            <a:pPr marL="698500" marR="824865" lvl="1" indent="-228600">
              <a:lnSpc>
                <a:spcPts val="2600"/>
              </a:lnSpc>
              <a:spcBef>
                <a:spcPts val="1740"/>
              </a:spcBef>
              <a:buChar char="•"/>
              <a:tabLst>
                <a:tab pos="698500" algn="l"/>
              </a:tabLst>
            </a:pPr>
            <a:r>
              <a:rPr sz="2400" spc="-160" dirty="0">
                <a:latin typeface="Arial"/>
                <a:cs typeface="Arial"/>
              </a:rPr>
              <a:t>Fixed-size </a:t>
            </a:r>
            <a:r>
              <a:rPr sz="2400" spc="-5" dirty="0">
                <a:latin typeface="Arial"/>
                <a:cs typeface="Arial"/>
              </a:rPr>
              <a:t>output </a:t>
            </a:r>
            <a:r>
              <a:rPr sz="2400" spc="-105" dirty="0">
                <a:latin typeface="Arial"/>
                <a:cs typeface="Arial"/>
              </a:rPr>
              <a:t>(e.g.,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predicted  </a:t>
            </a:r>
            <a:r>
              <a:rPr sz="2400" spc="-60" dirty="0">
                <a:latin typeface="Arial"/>
                <a:cs typeface="Arial"/>
              </a:rPr>
              <a:t>probabilities).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92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131726"/>
            <a:ext cx="658828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65" dirty="0"/>
              <a:t>A Closer Look</a:t>
            </a:r>
            <a:endParaRPr spc="150" dirty="0"/>
          </a:p>
        </p:txBody>
      </p:sp>
      <p:sp>
        <p:nvSpPr>
          <p:cNvPr id="56" name="object 56"/>
          <p:cNvSpPr/>
          <p:nvPr/>
        </p:nvSpPr>
        <p:spPr>
          <a:xfrm>
            <a:off x="7472364" y="4201884"/>
            <a:ext cx="3645650" cy="2008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808050" y="6197958"/>
            <a:ext cx="2886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hyperbolic </a:t>
            </a:r>
            <a:r>
              <a:rPr sz="2000" spc="-60" dirty="0">
                <a:latin typeface="Arial"/>
                <a:cs typeface="Arial"/>
              </a:rPr>
              <a:t>tangent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8200" y="1012140"/>
            <a:ext cx="105156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  <a:tabLst>
                <a:tab pos="1776095" algn="l"/>
              </a:tabLst>
            </a:pPr>
            <a:r>
              <a:rPr sz="2800" b="1" spc="-195" dirty="0">
                <a:latin typeface="Arial"/>
                <a:cs typeface="Arial"/>
              </a:rPr>
              <a:t>Question:	</a:t>
            </a:r>
            <a:r>
              <a:rPr sz="2800" spc="-145" dirty="0">
                <a:latin typeface="Arial"/>
                <a:cs typeface="Arial"/>
              </a:rPr>
              <a:t>Why </a:t>
            </a:r>
            <a:r>
              <a:rPr sz="2800" spc="-85" dirty="0">
                <a:latin typeface="Arial"/>
                <a:cs typeface="Arial"/>
              </a:rPr>
              <a:t>do </a:t>
            </a:r>
            <a:r>
              <a:rPr sz="2800" spc="-105" dirty="0">
                <a:latin typeface="Arial"/>
                <a:cs typeface="Arial"/>
              </a:rPr>
              <a:t>we </a:t>
            </a:r>
            <a:r>
              <a:rPr sz="2800" spc="-130" dirty="0">
                <a:latin typeface="Arial"/>
                <a:cs typeface="Arial"/>
              </a:rPr>
              <a:t>need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C00000"/>
                </a:solidFill>
                <a:latin typeface="Arial Unicode MS"/>
                <a:cs typeface="Arial Unicode MS"/>
              </a:rPr>
              <a:t>tanh</a:t>
            </a:r>
            <a:r>
              <a:rPr sz="2800" spc="-409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800" spc="-65" dirty="0">
                <a:latin typeface="Arial"/>
                <a:cs typeface="Arial"/>
              </a:rPr>
              <a:t>function?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6" name="Picture 6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18BDA5-F1EA-954A-96F5-FCF51852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70" y="3911704"/>
            <a:ext cx="4922330" cy="2486025"/>
          </a:xfrm>
          <a:prstGeom prst="rect">
            <a:avLst/>
          </a:prstGeom>
        </p:spPr>
      </p:pic>
      <p:pic>
        <p:nvPicPr>
          <p:cNvPr id="68" name="Picture 67" descr="Text&#10;&#10;Description automatically generated">
            <a:extLst>
              <a:ext uri="{FF2B5EF4-FFF2-40B4-BE49-F238E27FC236}">
                <a16:creationId xmlns:a16="http://schemas.microsoft.com/office/drawing/2014/main" id="{3D184486-CBB4-0E42-81ED-D509082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9" y="2033317"/>
            <a:ext cx="6216279" cy="1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Simple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lang="en-US" spc="-35" dirty="0"/>
              <a:t>Classification</a:t>
            </a:r>
            <a:endParaRPr spc="355" dirty="0"/>
          </a:p>
        </p:txBody>
      </p:sp>
      <p:sp>
        <p:nvSpPr>
          <p:cNvPr id="3" name="object 3"/>
          <p:cNvSpPr/>
          <p:nvPr/>
        </p:nvSpPr>
        <p:spPr>
          <a:xfrm>
            <a:off x="4672594" y="492918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6"/>
                </a:moveTo>
                <a:lnTo>
                  <a:pt x="38100" y="114396"/>
                </a:lnTo>
                <a:lnTo>
                  <a:pt x="40722" y="628749"/>
                </a:lnTo>
                <a:lnTo>
                  <a:pt x="78822" y="628554"/>
                </a:lnTo>
                <a:lnTo>
                  <a:pt x="76200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200" y="114396"/>
                </a:lnTo>
                <a:lnTo>
                  <a:pt x="76200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8265" y="492918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9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3935" y="492918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73750" y="492918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4809" y="2458892"/>
            <a:ext cx="6048375" cy="248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44592" y="1928807"/>
            <a:ext cx="114300" cy="496570"/>
          </a:xfrm>
          <a:custGeom>
            <a:avLst/>
            <a:gdLst/>
            <a:ahLst/>
            <a:cxnLst/>
            <a:rect l="l" t="t" r="r" b="b"/>
            <a:pathLst>
              <a:path w="114300" h="496569">
                <a:moveTo>
                  <a:pt x="76200" y="114300"/>
                </a:moveTo>
                <a:lnTo>
                  <a:pt x="38100" y="114300"/>
                </a:lnTo>
                <a:lnTo>
                  <a:pt x="38101" y="496401"/>
                </a:lnTo>
                <a:lnTo>
                  <a:pt x="76201" y="496401"/>
                </a:lnTo>
                <a:lnTo>
                  <a:pt x="76200" y="114300"/>
                </a:lnTo>
                <a:close/>
              </a:path>
              <a:path w="114300" h="496569">
                <a:moveTo>
                  <a:pt x="57148" y="0"/>
                </a:moveTo>
                <a:lnTo>
                  <a:pt x="0" y="114301"/>
                </a:lnTo>
                <a:lnTo>
                  <a:pt x="114300" y="114300"/>
                </a:lnTo>
                <a:lnTo>
                  <a:pt x="57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47074" y="2443154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43417" y="2416027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0"/>
                </a:moveTo>
                <a:lnTo>
                  <a:pt x="514350" y="555766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3417" y="2416027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555766"/>
                </a:moveTo>
                <a:lnTo>
                  <a:pt x="5143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8576" y="2399237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0"/>
                </a:moveTo>
                <a:lnTo>
                  <a:pt x="514350" y="555766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38576" y="2399236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555766"/>
                </a:moveTo>
                <a:lnTo>
                  <a:pt x="5143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33734" y="2416027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0"/>
                </a:moveTo>
                <a:lnTo>
                  <a:pt x="514350" y="555766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3734" y="2416027"/>
            <a:ext cx="514350" cy="556260"/>
          </a:xfrm>
          <a:custGeom>
            <a:avLst/>
            <a:gdLst/>
            <a:ahLst/>
            <a:cxnLst/>
            <a:rect l="l" t="t" r="r" b="b"/>
            <a:pathLst>
              <a:path w="514350" h="556260">
                <a:moveTo>
                  <a:pt x="0" y="555766"/>
                </a:moveTo>
                <a:lnTo>
                  <a:pt x="5143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36560" y="5550562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"/>
              </a:spcBef>
            </a:pPr>
            <a:r>
              <a:rPr sz="2800" spc="20" dirty="0"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61685" y="5551662"/>
            <a:ext cx="92646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60"/>
              </a:spcBef>
            </a:pPr>
            <a:r>
              <a:rPr sz="2800" spc="-105" dirty="0">
                <a:latin typeface="Arial"/>
                <a:cs typeface="Arial"/>
              </a:rPr>
              <a:t>love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25762" y="5552830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02986" y="5600062"/>
            <a:ext cx="105473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60"/>
              </a:spcBef>
            </a:pPr>
            <a:r>
              <a:rPr sz="2800" spc="-120" dirty="0">
                <a:latin typeface="Arial"/>
                <a:cs typeface="Arial"/>
              </a:rPr>
              <a:t>much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66128" y="5591181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pic>
        <p:nvPicPr>
          <p:cNvPr id="30" name="Picture 2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C94231-A855-B448-8988-0D3FED8A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13" y="1108789"/>
            <a:ext cx="3137540" cy="7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4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870" y="248397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Simple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lang="en-US" spc="-35" dirty="0"/>
              <a:t>Classification</a:t>
            </a:r>
            <a:endParaRPr spc="355" dirty="0"/>
          </a:p>
        </p:txBody>
      </p:sp>
      <p:pic>
        <p:nvPicPr>
          <p:cNvPr id="29" name="Picture 28" descr="Diagram, schematic&#10;&#10;Description automatically generated">
            <a:extLst>
              <a:ext uri="{FF2B5EF4-FFF2-40B4-BE49-F238E27FC236}">
                <a16:creationId xmlns:a16="http://schemas.microsoft.com/office/drawing/2014/main" id="{C5F0301D-65BD-3B4C-B13A-C4AFF522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9" y="1116105"/>
            <a:ext cx="7214348" cy="48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643" y="2531586"/>
            <a:ext cx="7263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35" dirty="0"/>
              <a:t>Shortcomings </a:t>
            </a:r>
            <a:r>
              <a:rPr sz="4000" spc="400" dirty="0"/>
              <a:t>of</a:t>
            </a:r>
            <a:r>
              <a:rPr sz="4000" spc="100" dirty="0"/>
              <a:t> </a:t>
            </a:r>
            <a:r>
              <a:rPr sz="4000" spc="250" dirty="0"/>
              <a:t>Simple</a:t>
            </a:r>
            <a:r>
              <a:rPr lang="en-US" sz="4000" spc="250" dirty="0"/>
              <a:t> </a:t>
            </a:r>
            <a:r>
              <a:rPr sz="4000" spc="250" dirty="0"/>
              <a:t>RNN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33004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6397" y="2171703"/>
            <a:ext cx="6908079" cy="31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034" y="289077"/>
            <a:ext cx="119229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325" dirty="0"/>
              <a:t>is </a:t>
            </a:r>
            <a:r>
              <a:rPr spc="380" dirty="0"/>
              <a:t>good </a:t>
            </a:r>
            <a:r>
              <a:rPr spc="195" dirty="0"/>
              <a:t>at </a:t>
            </a:r>
            <a:r>
              <a:rPr spc="250" dirty="0"/>
              <a:t>short-term</a:t>
            </a:r>
            <a:r>
              <a:rPr lang="en-US" spc="250" dirty="0"/>
              <a:t> </a:t>
            </a:r>
            <a:r>
              <a:rPr spc="345" dirty="0"/>
              <a:t>dependence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43323" y="5355751"/>
            <a:ext cx="118618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clouds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4461" y="5355751"/>
            <a:ext cx="118618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7505" y="5355751"/>
            <a:ext cx="118618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spc="-40" dirty="0">
                <a:latin typeface="Arial"/>
                <a:cs typeface="Arial"/>
              </a:rPr>
              <a:t>in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39124" y="5355751"/>
            <a:ext cx="118618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9124" y="1648482"/>
            <a:ext cx="1186180" cy="523240"/>
          </a:xfrm>
          <a:prstGeom prst="rect">
            <a:avLst/>
          </a:prstGeom>
          <a:solidFill>
            <a:srgbClr val="F1DFF6"/>
          </a:solidFill>
        </p:spPr>
        <p:txBody>
          <a:bodyPr vert="horz" wrap="square" lIns="0" tIns="2032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160"/>
              </a:spcBef>
            </a:pPr>
            <a:r>
              <a:rPr sz="2800" spc="-190" dirty="0">
                <a:latin typeface="Arial"/>
                <a:cs typeface="Arial"/>
              </a:rPr>
              <a:t>sky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225" y="5334794"/>
            <a:ext cx="1531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2F5597"/>
                </a:solidFill>
                <a:latin typeface="Arial"/>
                <a:cs typeface="Arial"/>
              </a:rPr>
              <a:t>Input</a:t>
            </a:r>
            <a:r>
              <a:rPr sz="2800" spc="-20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text: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225" y="1661523"/>
            <a:ext cx="3176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7030A0"/>
                </a:solidFill>
                <a:latin typeface="Arial"/>
                <a:cs typeface="Arial"/>
              </a:rPr>
              <a:t>Predicted </a:t>
            </a:r>
            <a:r>
              <a:rPr sz="2800" spc="-85" dirty="0">
                <a:solidFill>
                  <a:srgbClr val="7030A0"/>
                </a:solidFill>
                <a:latin typeface="Arial"/>
                <a:cs typeface="Arial"/>
              </a:rPr>
              <a:t>next</a:t>
            </a:r>
            <a:r>
              <a:rPr sz="2800" spc="-19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7030A0"/>
                </a:solidFill>
                <a:latin typeface="Arial"/>
                <a:cs typeface="Arial"/>
              </a:rPr>
              <a:t>words: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69920" y="6491402"/>
            <a:ext cx="680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A6A6A6"/>
                </a:solidFill>
                <a:latin typeface="Arial"/>
                <a:cs typeface="Arial"/>
              </a:rPr>
              <a:t>Figures </a:t>
            </a:r>
            <a:r>
              <a:rPr sz="1800" spc="-85" dirty="0">
                <a:solidFill>
                  <a:srgbClr val="A6A6A6"/>
                </a:solidFill>
                <a:latin typeface="Arial"/>
                <a:cs typeface="Arial"/>
              </a:rPr>
              <a:t>are </a:t>
            </a:r>
            <a:r>
              <a:rPr sz="1800" spc="-20" dirty="0">
                <a:solidFill>
                  <a:srgbClr val="A6A6A6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A6A6A6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A6A6A6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A6A6A6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A6A6A6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A6A6A6"/>
                </a:solidFill>
                <a:latin typeface="Arial"/>
                <a:cs typeface="Arial"/>
              </a:rPr>
              <a:t>LSTM</a:t>
            </a:r>
            <a:r>
              <a:rPr sz="1800" spc="-18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A6A6A6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683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8837" y="1724889"/>
            <a:ext cx="9721932" cy="334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69920" y="6491402"/>
            <a:ext cx="680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A6A6A6"/>
                </a:solidFill>
                <a:latin typeface="Arial"/>
                <a:cs typeface="Arial"/>
              </a:rPr>
              <a:t>Figures </a:t>
            </a:r>
            <a:r>
              <a:rPr sz="1800" spc="-85" dirty="0">
                <a:solidFill>
                  <a:srgbClr val="A6A6A6"/>
                </a:solidFill>
                <a:latin typeface="Arial"/>
                <a:cs typeface="Arial"/>
              </a:rPr>
              <a:t>are </a:t>
            </a:r>
            <a:r>
              <a:rPr sz="1800" spc="-20" dirty="0">
                <a:solidFill>
                  <a:srgbClr val="A6A6A6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A6A6A6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A6A6A6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A6A6A6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A6A6A6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A6A6A6"/>
                </a:solidFill>
                <a:latin typeface="Arial"/>
                <a:cs typeface="Arial"/>
              </a:rPr>
              <a:t>LSTM</a:t>
            </a:r>
            <a:r>
              <a:rPr sz="1800" spc="-18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A6A6A6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E57BE10-435A-9D48-959B-3E001AED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5161429"/>
            <a:ext cx="8408888" cy="105111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91C46828-1731-864A-95D2-7685598E9480}"/>
              </a:ext>
            </a:extLst>
          </p:cNvPr>
          <p:cNvSpPr txBox="1">
            <a:spLocks/>
          </p:cNvSpPr>
          <p:nvPr/>
        </p:nvSpPr>
        <p:spPr>
          <a:xfrm>
            <a:off x="269034" y="289077"/>
            <a:ext cx="11922966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25"/>
              <a:t>SimpleRNN </a:t>
            </a:r>
            <a:r>
              <a:rPr lang="en-US" spc="325"/>
              <a:t>is </a:t>
            </a:r>
            <a:r>
              <a:rPr lang="en-US" spc="380"/>
              <a:t>good </a:t>
            </a:r>
            <a:r>
              <a:rPr lang="en-US" spc="195"/>
              <a:t>at </a:t>
            </a:r>
            <a:r>
              <a:rPr lang="en-US" spc="250"/>
              <a:t>short-term </a:t>
            </a:r>
            <a:r>
              <a:rPr lang="en-US" spc="345"/>
              <a:t>dependence</a:t>
            </a:r>
            <a:endParaRPr lang="en-US" spc="345" dirty="0"/>
          </a:p>
        </p:txBody>
      </p:sp>
    </p:spTree>
    <p:extLst>
      <p:ext uri="{BB962C8B-B14F-4D97-AF65-F5344CB8AC3E}">
        <p14:creationId xmlns:p14="http://schemas.microsoft.com/office/powerpoint/2010/main" val="971854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8837" y="1724889"/>
            <a:ext cx="9721932" cy="334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8837" y="5073426"/>
            <a:ext cx="1186180" cy="4622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400" spc="-35" dirty="0"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412" y="5073425"/>
            <a:ext cx="1186180" cy="4622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60"/>
              </a:spcBef>
            </a:pPr>
            <a:r>
              <a:rPr sz="2400" spc="-160" dirty="0">
                <a:latin typeface="Arial"/>
                <a:cs typeface="Arial"/>
              </a:rPr>
              <a:t>China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6091" y="5073424"/>
            <a:ext cx="1186180" cy="4622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160"/>
              </a:spcBef>
            </a:pPr>
            <a:r>
              <a:rPr sz="2400" spc="-155" dirty="0">
                <a:latin typeface="Arial"/>
                <a:cs typeface="Arial"/>
              </a:rPr>
              <a:t>speak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18666" y="5073422"/>
            <a:ext cx="1186180" cy="4622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0"/>
              </a:spcBef>
            </a:pPr>
            <a:r>
              <a:rPr sz="2400" spc="-15" dirty="0">
                <a:latin typeface="Arial"/>
                <a:cs typeface="Arial"/>
              </a:rPr>
              <a:t>fluent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0922" y="1263224"/>
            <a:ext cx="1186180" cy="462280"/>
          </a:xfrm>
          <a:prstGeom prst="rect">
            <a:avLst/>
          </a:prstGeom>
          <a:solidFill>
            <a:srgbClr val="F1DFF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60"/>
              </a:spcBef>
            </a:pPr>
            <a:r>
              <a:rPr sz="2400" spc="-165" dirty="0">
                <a:latin typeface="Arial"/>
                <a:cs typeface="Arial"/>
              </a:rPr>
              <a:t>Chinese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5019488"/>
            <a:ext cx="1531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2F5597"/>
                </a:solidFill>
                <a:latin typeface="Arial"/>
                <a:cs typeface="Arial"/>
              </a:rPr>
              <a:t>Input</a:t>
            </a:r>
            <a:r>
              <a:rPr sz="2800" spc="-20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text: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86" y="1294061"/>
            <a:ext cx="3176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7030A0"/>
                </a:solidFill>
                <a:latin typeface="Arial"/>
                <a:cs typeface="Arial"/>
              </a:rPr>
              <a:t>Predicted </a:t>
            </a:r>
            <a:r>
              <a:rPr sz="2800" spc="-85" dirty="0">
                <a:solidFill>
                  <a:srgbClr val="7030A0"/>
                </a:solidFill>
                <a:latin typeface="Arial"/>
                <a:cs typeface="Arial"/>
              </a:rPr>
              <a:t>next</a:t>
            </a:r>
            <a:r>
              <a:rPr sz="2800" spc="-19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7030A0"/>
                </a:solidFill>
                <a:latin typeface="Arial"/>
                <a:cs typeface="Arial"/>
              </a:rPr>
              <a:t>words: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69920" y="6491402"/>
            <a:ext cx="680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A6A6A6"/>
                </a:solidFill>
                <a:latin typeface="Arial"/>
                <a:cs typeface="Arial"/>
              </a:rPr>
              <a:t>Figures </a:t>
            </a:r>
            <a:r>
              <a:rPr sz="1800" spc="-85" dirty="0">
                <a:solidFill>
                  <a:srgbClr val="A6A6A6"/>
                </a:solidFill>
                <a:latin typeface="Arial"/>
                <a:cs typeface="Arial"/>
              </a:rPr>
              <a:t>are </a:t>
            </a:r>
            <a:r>
              <a:rPr sz="1800" spc="-20" dirty="0">
                <a:solidFill>
                  <a:srgbClr val="A6A6A6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A6A6A6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A6A6A6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A6A6A6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A6A6A6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A6A6A6"/>
                </a:solidFill>
                <a:latin typeface="Arial"/>
                <a:cs typeface="Arial"/>
              </a:rPr>
              <a:t>LSTM</a:t>
            </a:r>
            <a:r>
              <a:rPr sz="1800" spc="-18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A6A6A6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F47759CB-98D1-8541-9ADC-073EE9000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034" y="289077"/>
            <a:ext cx="119229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325" dirty="0"/>
              <a:t>is </a:t>
            </a:r>
            <a:r>
              <a:rPr spc="380" dirty="0"/>
              <a:t>good </a:t>
            </a:r>
            <a:r>
              <a:rPr spc="195" dirty="0"/>
              <a:t>at </a:t>
            </a:r>
            <a:r>
              <a:rPr spc="250" dirty="0"/>
              <a:t>short-term</a:t>
            </a:r>
            <a:r>
              <a:rPr lang="en-US" spc="250" dirty="0"/>
              <a:t> </a:t>
            </a:r>
            <a:r>
              <a:rPr spc="345" dirty="0"/>
              <a:t>dependence</a:t>
            </a:r>
          </a:p>
        </p:txBody>
      </p:sp>
    </p:spTree>
    <p:extLst>
      <p:ext uri="{BB962C8B-B14F-4D97-AF65-F5344CB8AC3E}">
        <p14:creationId xmlns:p14="http://schemas.microsoft.com/office/powerpoint/2010/main" val="359581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8824" y="131726"/>
            <a:ext cx="564017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4" name="object 4"/>
          <p:cNvSpPr/>
          <p:nvPr/>
        </p:nvSpPr>
        <p:spPr>
          <a:xfrm>
            <a:off x="1357312" y="3343888"/>
            <a:ext cx="9477375" cy="2490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4B7C13-94A9-8743-9C8D-E8CB73EC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5" y="1068762"/>
            <a:ext cx="11176182" cy="18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22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5694" y="131726"/>
            <a:ext cx="535330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pic>
        <p:nvPicPr>
          <p:cNvPr id="6" name="Picture 5" descr="Box and whisker chart&#10;&#10;Description automatically generated">
            <a:extLst>
              <a:ext uri="{FF2B5EF4-FFF2-40B4-BE49-F238E27FC236}">
                <a16:creationId xmlns:a16="http://schemas.microsoft.com/office/drawing/2014/main" id="{6885F750-4CC8-9546-B74A-F3A0F2BC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1097055"/>
            <a:ext cx="10273553" cy="51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5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011" y="2531586"/>
            <a:ext cx="3140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5" dirty="0"/>
              <a:t>LSTM</a:t>
            </a:r>
            <a:r>
              <a:rPr sz="4000" spc="180" dirty="0"/>
              <a:t> </a:t>
            </a:r>
            <a:r>
              <a:rPr sz="4000" spc="270" dirty="0"/>
              <a:t>Model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622826" y="5218160"/>
            <a:ext cx="889698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Reference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22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Arial"/>
                <a:cs typeface="Arial"/>
              </a:rPr>
              <a:t>Hochreiter </a:t>
            </a:r>
            <a:r>
              <a:rPr sz="2000" spc="-95" dirty="0">
                <a:latin typeface="Arial"/>
                <a:cs typeface="Arial"/>
              </a:rPr>
              <a:t>and </a:t>
            </a:r>
            <a:r>
              <a:rPr sz="2000" spc="-110" dirty="0">
                <a:latin typeface="Arial"/>
                <a:cs typeface="Arial"/>
              </a:rPr>
              <a:t>Schmidhuber. </a:t>
            </a:r>
            <a:r>
              <a:rPr sz="2000" spc="-145" dirty="0">
                <a:solidFill>
                  <a:srgbClr val="2F5597"/>
                </a:solidFill>
                <a:latin typeface="Arial"/>
                <a:cs typeface="Arial"/>
              </a:rPr>
              <a:t>Long </a:t>
            </a:r>
            <a:r>
              <a:rPr sz="2000" spc="-40" dirty="0">
                <a:solidFill>
                  <a:srgbClr val="2F5597"/>
                </a:solidFill>
                <a:latin typeface="Arial"/>
                <a:cs typeface="Arial"/>
              </a:rPr>
              <a:t>short-term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memory. </a:t>
            </a:r>
            <a:r>
              <a:rPr sz="2000" i="1" spc="-80" dirty="0">
                <a:latin typeface="Arial"/>
                <a:cs typeface="Arial"/>
              </a:rPr>
              <a:t>Neural </a:t>
            </a:r>
            <a:r>
              <a:rPr sz="2000" i="1" spc="-55" dirty="0">
                <a:latin typeface="Arial"/>
                <a:cs typeface="Arial"/>
              </a:rPr>
              <a:t>computation,</a:t>
            </a:r>
            <a:r>
              <a:rPr sz="2000" i="1" spc="-16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1997.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68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53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How to model sequential data?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5175" y="1533144"/>
            <a:ext cx="3651504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1813" y="5171874"/>
            <a:ext cx="499109" cy="528955"/>
          </a:xfrm>
          <a:custGeom>
            <a:avLst/>
            <a:gdLst/>
            <a:ahLst/>
            <a:cxnLst/>
            <a:rect l="l" t="t" r="r" b="b"/>
            <a:pathLst>
              <a:path w="499110" h="528954">
                <a:moveTo>
                  <a:pt x="59161" y="48959"/>
                </a:moveTo>
                <a:lnTo>
                  <a:pt x="45289" y="62016"/>
                </a:lnTo>
                <a:lnTo>
                  <a:pt x="484649" y="528830"/>
                </a:lnTo>
                <a:lnTo>
                  <a:pt x="498521" y="515774"/>
                </a:lnTo>
                <a:lnTo>
                  <a:pt x="59161" y="48959"/>
                </a:lnTo>
                <a:close/>
              </a:path>
              <a:path w="499110" h="528954">
                <a:moveTo>
                  <a:pt x="0" y="0"/>
                </a:moveTo>
                <a:lnTo>
                  <a:pt x="24481" y="81601"/>
                </a:lnTo>
                <a:lnTo>
                  <a:pt x="45289" y="62016"/>
                </a:lnTo>
                <a:lnTo>
                  <a:pt x="36584" y="52768"/>
                </a:lnTo>
                <a:lnTo>
                  <a:pt x="50457" y="39711"/>
                </a:lnTo>
                <a:lnTo>
                  <a:pt x="68987" y="39711"/>
                </a:lnTo>
                <a:lnTo>
                  <a:pt x="79969" y="29375"/>
                </a:lnTo>
                <a:lnTo>
                  <a:pt x="0" y="0"/>
                </a:lnTo>
                <a:close/>
              </a:path>
              <a:path w="499110" h="528954">
                <a:moveTo>
                  <a:pt x="50457" y="39711"/>
                </a:moveTo>
                <a:lnTo>
                  <a:pt x="36584" y="52768"/>
                </a:lnTo>
                <a:lnTo>
                  <a:pt x="45289" y="62016"/>
                </a:lnTo>
                <a:lnTo>
                  <a:pt x="59161" y="48959"/>
                </a:lnTo>
                <a:lnTo>
                  <a:pt x="50457" y="39711"/>
                </a:lnTo>
                <a:close/>
              </a:path>
              <a:path w="499110" h="528954">
                <a:moveTo>
                  <a:pt x="68987" y="39711"/>
                </a:moveTo>
                <a:lnTo>
                  <a:pt x="50457" y="39711"/>
                </a:lnTo>
                <a:lnTo>
                  <a:pt x="59161" y="48959"/>
                </a:lnTo>
                <a:lnTo>
                  <a:pt x="68987" y="3971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82567" y="5254244"/>
            <a:ext cx="34931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20" dirty="0">
                <a:latin typeface="Arial"/>
                <a:cs typeface="Arial"/>
              </a:rPr>
              <a:t>e.g. </a:t>
            </a:r>
            <a:r>
              <a:rPr sz="2400" b="1" spc="-170" dirty="0">
                <a:latin typeface="Arial"/>
                <a:cs typeface="Arial"/>
              </a:rPr>
              <a:t>Image Captioning</a:t>
            </a:r>
            <a:r>
              <a:rPr sz="2400" spc="-170" dirty="0">
                <a:latin typeface="Arial"/>
                <a:cs typeface="Arial"/>
              </a:rPr>
              <a:t>:  </a:t>
            </a:r>
            <a:r>
              <a:rPr sz="2400" spc="-145" dirty="0">
                <a:latin typeface="Arial"/>
                <a:cs typeface="Arial"/>
              </a:rPr>
              <a:t>Image </a:t>
            </a:r>
            <a:r>
              <a:rPr sz="2400" spc="-140" dirty="0">
                <a:latin typeface="Arial"/>
                <a:cs typeface="Arial"/>
              </a:rPr>
              <a:t>-&gt; sequence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053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7907" y="3822038"/>
            <a:ext cx="6461113" cy="2427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7907" y="1042987"/>
            <a:ext cx="6487153" cy="242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4024" y="131726"/>
            <a:ext cx="66626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LSTM</a:t>
            </a:r>
            <a:r>
              <a:rPr spc="170" dirty="0"/>
              <a:t> </a:t>
            </a:r>
            <a:r>
              <a:rPr spc="340" dirty="0"/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7394" y="1995186"/>
            <a:ext cx="24041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60"/>
              </a:spcBef>
            </a:pPr>
            <a:r>
              <a:rPr sz="2800" spc="-155" dirty="0">
                <a:latin typeface="Arial"/>
                <a:cs typeface="Arial"/>
              </a:rPr>
              <a:t>Simple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315" dirty="0">
                <a:latin typeface="Arial"/>
                <a:cs typeface="Arial"/>
              </a:rPr>
              <a:t>RNN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7394" y="4774237"/>
            <a:ext cx="24041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spc="-325" dirty="0">
                <a:latin typeface="Arial"/>
                <a:cs typeface="Arial"/>
              </a:rPr>
              <a:t>LSTM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920" y="6491402"/>
            <a:ext cx="680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BFBFBF"/>
                </a:solidFill>
                <a:latin typeface="Arial"/>
                <a:cs typeface="Arial"/>
              </a:rPr>
              <a:t>Figures </a:t>
            </a:r>
            <a:r>
              <a:rPr sz="1800" spc="-85" dirty="0">
                <a:solidFill>
                  <a:srgbClr val="BFBFBF"/>
                </a:solidFill>
                <a:latin typeface="Arial"/>
                <a:cs typeface="Arial"/>
              </a:rPr>
              <a:t>are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18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182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95" y="131726"/>
            <a:ext cx="74154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340" dirty="0"/>
              <a:t>Conveyor</a:t>
            </a:r>
            <a:r>
              <a:rPr spc="-270" dirty="0"/>
              <a:t> </a:t>
            </a:r>
            <a:r>
              <a:rPr spc="170" dirty="0"/>
              <a:t>Belt</a:t>
            </a:r>
          </a:p>
        </p:txBody>
      </p:sp>
      <p:sp>
        <p:nvSpPr>
          <p:cNvPr id="3" name="object 3"/>
          <p:cNvSpPr/>
          <p:nvPr/>
        </p:nvSpPr>
        <p:spPr>
          <a:xfrm>
            <a:off x="3099455" y="2355072"/>
            <a:ext cx="5076786" cy="3305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012507"/>
            <a:ext cx="941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65" dirty="0">
                <a:latin typeface="Arial"/>
                <a:cs typeface="Arial"/>
              </a:rPr>
              <a:t>Conveyor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belt: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past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information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directly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flows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future.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4610" y="6491402"/>
            <a:ext cx="6951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-100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15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334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213" y="131726"/>
            <a:ext cx="74848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25" dirty="0"/>
              <a:t>Forget</a:t>
            </a:r>
            <a:r>
              <a:rPr spc="-300" dirty="0"/>
              <a:t> </a:t>
            </a:r>
            <a:r>
              <a:rPr spc="180" dirty="0"/>
              <a:t>Gate</a:t>
            </a:r>
          </a:p>
        </p:txBody>
      </p:sp>
      <p:sp>
        <p:nvSpPr>
          <p:cNvPr id="3" name="object 3"/>
          <p:cNvSpPr/>
          <p:nvPr/>
        </p:nvSpPr>
        <p:spPr>
          <a:xfrm>
            <a:off x="6234955" y="3202792"/>
            <a:ext cx="5413579" cy="24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5840" y="3845073"/>
            <a:ext cx="2090737" cy="2555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0873" y="5486322"/>
            <a:ext cx="2975610" cy="723900"/>
          </a:xfrm>
          <a:custGeom>
            <a:avLst/>
            <a:gdLst/>
            <a:ahLst/>
            <a:cxnLst/>
            <a:rect l="l" t="t" r="r" b="b"/>
            <a:pathLst>
              <a:path w="2975610" h="723900">
                <a:moveTo>
                  <a:pt x="773" y="0"/>
                </a:moveTo>
                <a:lnTo>
                  <a:pt x="0" y="28564"/>
                </a:lnTo>
                <a:lnTo>
                  <a:pt x="277059" y="36068"/>
                </a:lnTo>
                <a:lnTo>
                  <a:pt x="545130" y="57249"/>
                </a:lnTo>
                <a:lnTo>
                  <a:pt x="673032" y="72343"/>
                </a:lnTo>
                <a:lnTo>
                  <a:pt x="795561" y="90129"/>
                </a:lnTo>
                <a:lnTo>
                  <a:pt x="911522" y="110349"/>
                </a:lnTo>
                <a:lnTo>
                  <a:pt x="1019808" y="132750"/>
                </a:lnTo>
                <a:lnTo>
                  <a:pt x="1119306" y="157075"/>
                </a:lnTo>
                <a:lnTo>
                  <a:pt x="1208888" y="183058"/>
                </a:lnTo>
                <a:lnTo>
                  <a:pt x="1287405" y="210412"/>
                </a:lnTo>
                <a:lnTo>
                  <a:pt x="1353665" y="238808"/>
                </a:lnTo>
                <a:lnTo>
                  <a:pt x="1406408" y="267807"/>
                </a:lnTo>
                <a:lnTo>
                  <a:pt x="1444292" y="296681"/>
                </a:lnTo>
                <a:lnTo>
                  <a:pt x="1483283" y="386705"/>
                </a:lnTo>
                <a:lnTo>
                  <a:pt x="1511106" y="421462"/>
                </a:lnTo>
                <a:lnTo>
                  <a:pt x="1553474" y="453753"/>
                </a:lnTo>
                <a:lnTo>
                  <a:pt x="1609307" y="484450"/>
                </a:lnTo>
                <a:lnTo>
                  <a:pt x="1677766" y="513789"/>
                </a:lnTo>
                <a:lnTo>
                  <a:pt x="1757937" y="541720"/>
                </a:lnTo>
                <a:lnTo>
                  <a:pt x="1848830" y="568083"/>
                </a:lnTo>
                <a:lnTo>
                  <a:pt x="1949414" y="592674"/>
                </a:lnTo>
                <a:lnTo>
                  <a:pt x="2058642" y="615269"/>
                </a:lnTo>
                <a:lnTo>
                  <a:pt x="2175445" y="635636"/>
                </a:lnTo>
                <a:lnTo>
                  <a:pt x="2298753" y="653536"/>
                </a:lnTo>
                <a:lnTo>
                  <a:pt x="2427582" y="668739"/>
                </a:lnTo>
                <a:lnTo>
                  <a:pt x="2696940" y="690022"/>
                </a:lnTo>
                <a:lnTo>
                  <a:pt x="2889045" y="695225"/>
                </a:lnTo>
                <a:lnTo>
                  <a:pt x="2888272" y="723789"/>
                </a:lnTo>
                <a:lnTo>
                  <a:pt x="2975126" y="683263"/>
                </a:lnTo>
                <a:lnTo>
                  <a:pt x="2944052" y="666660"/>
                </a:lnTo>
                <a:lnTo>
                  <a:pt x="2889818" y="666660"/>
                </a:lnTo>
                <a:lnTo>
                  <a:pt x="2698454" y="661478"/>
                </a:lnTo>
                <a:lnTo>
                  <a:pt x="2430382" y="640296"/>
                </a:lnTo>
                <a:lnTo>
                  <a:pt x="2302480" y="625202"/>
                </a:lnTo>
                <a:lnTo>
                  <a:pt x="2179952" y="607416"/>
                </a:lnTo>
                <a:lnTo>
                  <a:pt x="2063991" y="587196"/>
                </a:lnTo>
                <a:lnTo>
                  <a:pt x="1955703" y="564795"/>
                </a:lnTo>
                <a:lnTo>
                  <a:pt x="1856206" y="540470"/>
                </a:lnTo>
                <a:lnTo>
                  <a:pt x="1766624" y="514487"/>
                </a:lnTo>
                <a:lnTo>
                  <a:pt x="1688108" y="487133"/>
                </a:lnTo>
                <a:lnTo>
                  <a:pt x="1621848" y="458736"/>
                </a:lnTo>
                <a:lnTo>
                  <a:pt x="1569105" y="429738"/>
                </a:lnTo>
                <a:lnTo>
                  <a:pt x="1531221" y="400864"/>
                </a:lnTo>
                <a:lnTo>
                  <a:pt x="1492229" y="310839"/>
                </a:lnTo>
                <a:lnTo>
                  <a:pt x="1464405" y="276083"/>
                </a:lnTo>
                <a:lnTo>
                  <a:pt x="1422038" y="243792"/>
                </a:lnTo>
                <a:lnTo>
                  <a:pt x="1366206" y="213095"/>
                </a:lnTo>
                <a:lnTo>
                  <a:pt x="1297746" y="183756"/>
                </a:lnTo>
                <a:lnTo>
                  <a:pt x="1217575" y="155825"/>
                </a:lnTo>
                <a:lnTo>
                  <a:pt x="1126683" y="129462"/>
                </a:lnTo>
                <a:lnTo>
                  <a:pt x="1026099" y="104871"/>
                </a:lnTo>
                <a:lnTo>
                  <a:pt x="916871" y="82275"/>
                </a:lnTo>
                <a:lnTo>
                  <a:pt x="800068" y="61909"/>
                </a:lnTo>
                <a:lnTo>
                  <a:pt x="676760" y="44009"/>
                </a:lnTo>
                <a:lnTo>
                  <a:pt x="547931" y="28806"/>
                </a:lnTo>
                <a:lnTo>
                  <a:pt x="278573" y="7523"/>
                </a:lnTo>
                <a:lnTo>
                  <a:pt x="773" y="0"/>
                </a:lnTo>
                <a:close/>
              </a:path>
              <a:path w="2975610" h="723900">
                <a:moveTo>
                  <a:pt x="2890592" y="638096"/>
                </a:moveTo>
                <a:lnTo>
                  <a:pt x="2889818" y="666660"/>
                </a:lnTo>
                <a:lnTo>
                  <a:pt x="2944052" y="666660"/>
                </a:lnTo>
                <a:lnTo>
                  <a:pt x="2890592" y="638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34955" y="5938754"/>
            <a:ext cx="541401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60"/>
              </a:spcBef>
            </a:pPr>
            <a:r>
              <a:rPr sz="2400" spc="-135" dirty="0">
                <a:latin typeface="Arial"/>
                <a:cs typeface="Arial"/>
              </a:rPr>
              <a:t>Sigmoid </a:t>
            </a:r>
            <a:r>
              <a:rPr sz="2400" spc="-35" dirty="0">
                <a:latin typeface="Arial"/>
                <a:cs typeface="Arial"/>
              </a:rPr>
              <a:t>function: </a:t>
            </a:r>
            <a:r>
              <a:rPr sz="2400" spc="-70" dirty="0">
                <a:latin typeface="Arial"/>
                <a:cs typeface="Arial"/>
              </a:rPr>
              <a:t>between </a:t>
            </a:r>
            <a:r>
              <a:rPr sz="2400" spc="-120" dirty="0">
                <a:latin typeface="Arial"/>
                <a:cs typeface="Arial"/>
              </a:rPr>
              <a:t>0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1.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470" y="2627538"/>
            <a:ext cx="5414010" cy="462280"/>
          </a:xfrm>
          <a:prstGeom prst="rect">
            <a:avLst/>
          </a:prstGeom>
          <a:solidFill>
            <a:srgbClr val="F6DCDD"/>
          </a:solidFill>
        </p:spPr>
        <p:txBody>
          <a:bodyPr vert="horz" wrap="square" lIns="0" tIns="2032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60"/>
              </a:spcBef>
            </a:pPr>
            <a:r>
              <a:rPr sz="2400" spc="-105" dirty="0">
                <a:latin typeface="Arial"/>
                <a:cs typeface="Arial"/>
              </a:rPr>
              <a:t>Elementwise </a:t>
            </a:r>
            <a:r>
              <a:rPr sz="2400" spc="-35" dirty="0">
                <a:latin typeface="Arial"/>
                <a:cs typeface="Arial"/>
              </a:rPr>
              <a:t>multiplication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20" dirty="0">
                <a:latin typeface="Arial"/>
                <a:cs typeface="Arial"/>
              </a:rPr>
              <a:t>2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vectors.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7006" y="3143446"/>
            <a:ext cx="673100" cy="691515"/>
          </a:xfrm>
          <a:custGeom>
            <a:avLst/>
            <a:gdLst/>
            <a:ahLst/>
            <a:cxnLst/>
            <a:rect l="l" t="t" r="r" b="b"/>
            <a:pathLst>
              <a:path w="673100" h="691514">
                <a:moveTo>
                  <a:pt x="644253" y="0"/>
                </a:moveTo>
                <a:lnTo>
                  <a:pt x="588337" y="77842"/>
                </a:lnTo>
                <a:lnTo>
                  <a:pt x="614838" y="82099"/>
                </a:lnTo>
                <a:lnTo>
                  <a:pt x="603844" y="121276"/>
                </a:lnTo>
                <a:lnTo>
                  <a:pt x="574066" y="177111"/>
                </a:lnTo>
                <a:lnTo>
                  <a:pt x="535228" y="227418"/>
                </a:lnTo>
                <a:lnTo>
                  <a:pt x="489356" y="269861"/>
                </a:lnTo>
                <a:lnTo>
                  <a:pt x="438424" y="302412"/>
                </a:lnTo>
                <a:lnTo>
                  <a:pt x="384440" y="323175"/>
                </a:lnTo>
                <a:lnTo>
                  <a:pt x="266920" y="338668"/>
                </a:lnTo>
                <a:lnTo>
                  <a:pt x="207077" y="361685"/>
                </a:lnTo>
                <a:lnTo>
                  <a:pt x="151564" y="397164"/>
                </a:lnTo>
                <a:lnTo>
                  <a:pt x="102067" y="442959"/>
                </a:lnTo>
                <a:lnTo>
                  <a:pt x="60303" y="497055"/>
                </a:lnTo>
                <a:lnTo>
                  <a:pt x="28063" y="557510"/>
                </a:lnTo>
                <a:lnTo>
                  <a:pt x="7232" y="622410"/>
                </a:lnTo>
                <a:lnTo>
                  <a:pt x="0" y="688168"/>
                </a:lnTo>
                <a:lnTo>
                  <a:pt x="28403" y="691292"/>
                </a:lnTo>
                <a:lnTo>
                  <a:pt x="35321" y="628399"/>
                </a:lnTo>
                <a:lnTo>
                  <a:pt x="54485" y="568689"/>
                </a:lnTo>
                <a:lnTo>
                  <a:pt x="84388" y="512618"/>
                </a:lnTo>
                <a:lnTo>
                  <a:pt x="123226" y="462311"/>
                </a:lnTo>
                <a:lnTo>
                  <a:pt x="169099" y="419869"/>
                </a:lnTo>
                <a:lnTo>
                  <a:pt x="220031" y="387318"/>
                </a:lnTo>
                <a:lnTo>
                  <a:pt x="274015" y="366555"/>
                </a:lnTo>
                <a:lnTo>
                  <a:pt x="391534" y="351062"/>
                </a:lnTo>
                <a:lnTo>
                  <a:pt x="451378" y="328044"/>
                </a:lnTo>
                <a:lnTo>
                  <a:pt x="506891" y="292566"/>
                </a:lnTo>
                <a:lnTo>
                  <a:pt x="556388" y="246771"/>
                </a:lnTo>
                <a:lnTo>
                  <a:pt x="598152" y="192675"/>
                </a:lnTo>
                <a:lnTo>
                  <a:pt x="630518" y="131984"/>
                </a:lnTo>
                <a:lnTo>
                  <a:pt x="643237" y="86660"/>
                </a:lnTo>
                <a:lnTo>
                  <a:pt x="671477" y="86660"/>
                </a:lnTo>
                <a:lnTo>
                  <a:pt x="644253" y="0"/>
                </a:lnTo>
                <a:close/>
              </a:path>
              <a:path w="673100" h="691514">
                <a:moveTo>
                  <a:pt x="671477" y="86660"/>
                </a:moveTo>
                <a:lnTo>
                  <a:pt x="643237" y="86660"/>
                </a:lnTo>
                <a:lnTo>
                  <a:pt x="672978" y="91437"/>
                </a:lnTo>
                <a:lnTo>
                  <a:pt x="671477" y="86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2313" y="3758813"/>
            <a:ext cx="213677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85"/>
              </a:lnSpc>
              <a:spcBef>
                <a:spcPts val="100"/>
              </a:spcBef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  <a:p>
            <a:pPr marL="1932939">
              <a:lnSpc>
                <a:spcPts val="4185"/>
              </a:lnSpc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9431" y="5761708"/>
            <a:ext cx="276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25" dirty="0">
                <a:latin typeface="Arial Unicode MS"/>
                <a:cs typeface="Arial Unicode MS"/>
              </a:rPr>
              <a:t>𝐚</a:t>
            </a:r>
            <a:endParaRPr sz="36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11724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1" y="131726"/>
            <a:ext cx="74310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25" dirty="0"/>
              <a:t>Forget</a:t>
            </a:r>
            <a:r>
              <a:rPr spc="-300" dirty="0"/>
              <a:t> </a:t>
            </a:r>
            <a:r>
              <a:rPr spc="180" dirty="0"/>
              <a:t>Gate</a:t>
            </a:r>
          </a:p>
        </p:txBody>
      </p:sp>
      <p:sp>
        <p:nvSpPr>
          <p:cNvPr id="3" name="object 3"/>
          <p:cNvSpPr/>
          <p:nvPr/>
        </p:nvSpPr>
        <p:spPr>
          <a:xfrm>
            <a:off x="1445840" y="3845073"/>
            <a:ext cx="2090737" cy="2555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70" y="2627538"/>
            <a:ext cx="5414010" cy="462280"/>
          </a:xfrm>
          <a:prstGeom prst="rect">
            <a:avLst/>
          </a:prstGeom>
          <a:solidFill>
            <a:srgbClr val="F6DCDD"/>
          </a:solidFill>
        </p:spPr>
        <p:txBody>
          <a:bodyPr vert="horz" wrap="square" lIns="0" tIns="2032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60"/>
              </a:spcBef>
            </a:pPr>
            <a:r>
              <a:rPr sz="2400" spc="-105" dirty="0">
                <a:latin typeface="Arial"/>
                <a:cs typeface="Arial"/>
              </a:rPr>
              <a:t>Elementwise </a:t>
            </a:r>
            <a:r>
              <a:rPr sz="2400" spc="-35" dirty="0">
                <a:latin typeface="Arial"/>
                <a:cs typeface="Arial"/>
              </a:rPr>
              <a:t>multiplication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20" dirty="0">
                <a:latin typeface="Arial"/>
                <a:cs typeface="Arial"/>
              </a:rPr>
              <a:t>2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vectors.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7006" y="3143446"/>
            <a:ext cx="673100" cy="691515"/>
          </a:xfrm>
          <a:custGeom>
            <a:avLst/>
            <a:gdLst/>
            <a:ahLst/>
            <a:cxnLst/>
            <a:rect l="l" t="t" r="r" b="b"/>
            <a:pathLst>
              <a:path w="673100" h="691514">
                <a:moveTo>
                  <a:pt x="644253" y="0"/>
                </a:moveTo>
                <a:lnTo>
                  <a:pt x="588337" y="77842"/>
                </a:lnTo>
                <a:lnTo>
                  <a:pt x="614838" y="82099"/>
                </a:lnTo>
                <a:lnTo>
                  <a:pt x="603844" y="121276"/>
                </a:lnTo>
                <a:lnTo>
                  <a:pt x="574066" y="177111"/>
                </a:lnTo>
                <a:lnTo>
                  <a:pt x="535228" y="227418"/>
                </a:lnTo>
                <a:lnTo>
                  <a:pt x="489356" y="269861"/>
                </a:lnTo>
                <a:lnTo>
                  <a:pt x="438424" y="302412"/>
                </a:lnTo>
                <a:lnTo>
                  <a:pt x="384440" y="323175"/>
                </a:lnTo>
                <a:lnTo>
                  <a:pt x="266920" y="338668"/>
                </a:lnTo>
                <a:lnTo>
                  <a:pt x="207077" y="361685"/>
                </a:lnTo>
                <a:lnTo>
                  <a:pt x="151564" y="397164"/>
                </a:lnTo>
                <a:lnTo>
                  <a:pt x="102067" y="442959"/>
                </a:lnTo>
                <a:lnTo>
                  <a:pt x="60303" y="497055"/>
                </a:lnTo>
                <a:lnTo>
                  <a:pt x="28063" y="557510"/>
                </a:lnTo>
                <a:lnTo>
                  <a:pt x="7232" y="622410"/>
                </a:lnTo>
                <a:lnTo>
                  <a:pt x="0" y="688168"/>
                </a:lnTo>
                <a:lnTo>
                  <a:pt x="28403" y="691292"/>
                </a:lnTo>
                <a:lnTo>
                  <a:pt x="35321" y="628399"/>
                </a:lnTo>
                <a:lnTo>
                  <a:pt x="54485" y="568689"/>
                </a:lnTo>
                <a:lnTo>
                  <a:pt x="84388" y="512618"/>
                </a:lnTo>
                <a:lnTo>
                  <a:pt x="123226" y="462311"/>
                </a:lnTo>
                <a:lnTo>
                  <a:pt x="169099" y="419869"/>
                </a:lnTo>
                <a:lnTo>
                  <a:pt x="220031" y="387318"/>
                </a:lnTo>
                <a:lnTo>
                  <a:pt x="274015" y="366555"/>
                </a:lnTo>
                <a:lnTo>
                  <a:pt x="391534" y="351062"/>
                </a:lnTo>
                <a:lnTo>
                  <a:pt x="451378" y="328044"/>
                </a:lnTo>
                <a:lnTo>
                  <a:pt x="506891" y="292566"/>
                </a:lnTo>
                <a:lnTo>
                  <a:pt x="556388" y="246771"/>
                </a:lnTo>
                <a:lnTo>
                  <a:pt x="598152" y="192675"/>
                </a:lnTo>
                <a:lnTo>
                  <a:pt x="630518" y="131984"/>
                </a:lnTo>
                <a:lnTo>
                  <a:pt x="643237" y="86660"/>
                </a:lnTo>
                <a:lnTo>
                  <a:pt x="671477" y="86660"/>
                </a:lnTo>
                <a:lnTo>
                  <a:pt x="644253" y="0"/>
                </a:lnTo>
                <a:close/>
              </a:path>
              <a:path w="673100" h="691514">
                <a:moveTo>
                  <a:pt x="671477" y="86660"/>
                </a:moveTo>
                <a:lnTo>
                  <a:pt x="643237" y="86660"/>
                </a:lnTo>
                <a:lnTo>
                  <a:pt x="672978" y="91437"/>
                </a:lnTo>
                <a:lnTo>
                  <a:pt x="671477" y="86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2313" y="3758813"/>
            <a:ext cx="24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2953" y="4273503"/>
            <a:ext cx="21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9431" y="5761708"/>
            <a:ext cx="276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25" dirty="0">
                <a:latin typeface="Arial Unicode MS"/>
                <a:cs typeface="Arial Unicode MS"/>
              </a:rPr>
              <a:t>𝐚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1852" y="3696408"/>
            <a:ext cx="263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30" dirty="0">
                <a:latin typeface="Arial Unicode MS"/>
                <a:cs typeface="Arial Unicode MS"/>
              </a:rPr>
              <a:t>𝜎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81491" y="3244161"/>
            <a:ext cx="1352550" cy="1510665"/>
          </a:xfrm>
          <a:custGeom>
            <a:avLst/>
            <a:gdLst/>
            <a:ahLst/>
            <a:cxnLst/>
            <a:rect l="l" t="t" r="r" b="b"/>
            <a:pathLst>
              <a:path w="1352550" h="1510664">
                <a:moveTo>
                  <a:pt x="1132776" y="0"/>
                </a:moveTo>
                <a:lnTo>
                  <a:pt x="1119282" y="13691"/>
                </a:lnTo>
                <a:lnTo>
                  <a:pt x="1144913" y="49432"/>
                </a:lnTo>
                <a:lnTo>
                  <a:pt x="1168738" y="88393"/>
                </a:lnTo>
                <a:lnTo>
                  <a:pt x="1190756" y="130573"/>
                </a:lnTo>
                <a:lnTo>
                  <a:pt x="1210969" y="175973"/>
                </a:lnTo>
                <a:lnTo>
                  <a:pt x="1229375" y="224592"/>
                </a:lnTo>
                <a:lnTo>
                  <a:pt x="1245975" y="276430"/>
                </a:lnTo>
                <a:lnTo>
                  <a:pt x="1260768" y="331489"/>
                </a:lnTo>
                <a:lnTo>
                  <a:pt x="1272163" y="381478"/>
                </a:lnTo>
                <a:lnTo>
                  <a:pt x="1282038" y="432276"/>
                </a:lnTo>
                <a:lnTo>
                  <a:pt x="1290394" y="483884"/>
                </a:lnTo>
                <a:lnTo>
                  <a:pt x="1297231" y="536301"/>
                </a:lnTo>
                <a:lnTo>
                  <a:pt x="1302549" y="589527"/>
                </a:lnTo>
                <a:lnTo>
                  <a:pt x="1306347" y="643563"/>
                </a:lnTo>
                <a:lnTo>
                  <a:pt x="1308626" y="698408"/>
                </a:lnTo>
                <a:lnTo>
                  <a:pt x="1309383" y="754260"/>
                </a:lnTo>
                <a:lnTo>
                  <a:pt x="1308626" y="808432"/>
                </a:lnTo>
                <a:lnTo>
                  <a:pt x="1306347" y="862303"/>
                </a:lnTo>
                <a:lnTo>
                  <a:pt x="1302549" y="915675"/>
                </a:lnTo>
                <a:lnTo>
                  <a:pt x="1297231" y="968548"/>
                </a:lnTo>
                <a:lnTo>
                  <a:pt x="1290394" y="1020921"/>
                </a:lnTo>
                <a:lnTo>
                  <a:pt x="1282038" y="1072796"/>
                </a:lnTo>
                <a:lnTo>
                  <a:pt x="1272163" y="1124171"/>
                </a:lnTo>
                <a:lnTo>
                  <a:pt x="1260768" y="1175047"/>
                </a:lnTo>
                <a:lnTo>
                  <a:pt x="1245975" y="1231215"/>
                </a:lnTo>
                <a:lnTo>
                  <a:pt x="1229375" y="1284001"/>
                </a:lnTo>
                <a:lnTo>
                  <a:pt x="1210969" y="1333406"/>
                </a:lnTo>
                <a:lnTo>
                  <a:pt x="1190756" y="1379429"/>
                </a:lnTo>
                <a:lnTo>
                  <a:pt x="1168738" y="1422071"/>
                </a:lnTo>
                <a:lnTo>
                  <a:pt x="1144913" y="1461331"/>
                </a:lnTo>
                <a:lnTo>
                  <a:pt x="1119282" y="1497210"/>
                </a:lnTo>
                <a:lnTo>
                  <a:pt x="1132776" y="1510506"/>
                </a:lnTo>
                <a:lnTo>
                  <a:pt x="1160734" y="1475421"/>
                </a:lnTo>
                <a:lnTo>
                  <a:pt x="1187002" y="1436727"/>
                </a:lnTo>
                <a:lnTo>
                  <a:pt x="1211582" y="1394426"/>
                </a:lnTo>
                <a:lnTo>
                  <a:pt x="1234473" y="1348516"/>
                </a:lnTo>
                <a:lnTo>
                  <a:pt x="1255676" y="1298997"/>
                </a:lnTo>
                <a:lnTo>
                  <a:pt x="1275189" y="1245871"/>
                </a:lnTo>
                <a:lnTo>
                  <a:pt x="1293014" y="1189136"/>
                </a:lnTo>
                <a:lnTo>
                  <a:pt x="1305488" y="1143296"/>
                </a:lnTo>
                <a:lnTo>
                  <a:pt x="1316494" y="1096836"/>
                </a:lnTo>
                <a:lnTo>
                  <a:pt x="1326032" y="1049756"/>
                </a:lnTo>
                <a:lnTo>
                  <a:pt x="1334103" y="1002056"/>
                </a:lnTo>
                <a:lnTo>
                  <a:pt x="1340707" y="953736"/>
                </a:lnTo>
                <a:lnTo>
                  <a:pt x="1345843" y="904797"/>
                </a:lnTo>
                <a:lnTo>
                  <a:pt x="1349512" y="855238"/>
                </a:lnTo>
                <a:lnTo>
                  <a:pt x="1351713" y="805059"/>
                </a:lnTo>
                <a:lnTo>
                  <a:pt x="1352444" y="754062"/>
                </a:lnTo>
                <a:lnTo>
                  <a:pt x="1351713" y="702425"/>
                </a:lnTo>
                <a:lnTo>
                  <a:pt x="1349512" y="651430"/>
                </a:lnTo>
                <a:lnTo>
                  <a:pt x="1345843" y="601275"/>
                </a:lnTo>
                <a:lnTo>
                  <a:pt x="1340707" y="551961"/>
                </a:lnTo>
                <a:lnTo>
                  <a:pt x="1334103" y="503487"/>
                </a:lnTo>
                <a:lnTo>
                  <a:pt x="1326032" y="455854"/>
                </a:lnTo>
                <a:lnTo>
                  <a:pt x="1316494" y="409060"/>
                </a:lnTo>
                <a:lnTo>
                  <a:pt x="1305488" y="363108"/>
                </a:lnTo>
                <a:lnTo>
                  <a:pt x="1293014" y="317995"/>
                </a:lnTo>
                <a:lnTo>
                  <a:pt x="1275189" y="262252"/>
                </a:lnTo>
                <a:lnTo>
                  <a:pt x="1255676" y="209948"/>
                </a:lnTo>
                <a:lnTo>
                  <a:pt x="1234473" y="161082"/>
                </a:lnTo>
                <a:lnTo>
                  <a:pt x="1211582" y="115654"/>
                </a:lnTo>
                <a:lnTo>
                  <a:pt x="1187002" y="73664"/>
                </a:lnTo>
                <a:lnTo>
                  <a:pt x="1160734" y="35113"/>
                </a:lnTo>
                <a:lnTo>
                  <a:pt x="1132776" y="0"/>
                </a:lnTo>
                <a:close/>
              </a:path>
              <a:path w="1352550" h="1510664">
                <a:moveTo>
                  <a:pt x="219670" y="0"/>
                </a:moveTo>
                <a:lnTo>
                  <a:pt x="191662" y="35113"/>
                </a:lnTo>
                <a:lnTo>
                  <a:pt x="165355" y="73664"/>
                </a:lnTo>
                <a:lnTo>
                  <a:pt x="140749" y="115654"/>
                </a:lnTo>
                <a:lnTo>
                  <a:pt x="117843" y="161082"/>
                </a:lnTo>
                <a:lnTo>
                  <a:pt x="96639" y="209948"/>
                </a:lnTo>
                <a:lnTo>
                  <a:pt x="77135" y="262252"/>
                </a:lnTo>
                <a:lnTo>
                  <a:pt x="59333" y="317995"/>
                </a:lnTo>
                <a:lnTo>
                  <a:pt x="46880" y="363108"/>
                </a:lnTo>
                <a:lnTo>
                  <a:pt x="35892" y="409060"/>
                </a:lnTo>
                <a:lnTo>
                  <a:pt x="26370" y="455854"/>
                </a:lnTo>
                <a:lnTo>
                  <a:pt x="18312" y="503487"/>
                </a:lnTo>
                <a:lnTo>
                  <a:pt x="11720" y="551961"/>
                </a:lnTo>
                <a:lnTo>
                  <a:pt x="6592" y="601275"/>
                </a:lnTo>
                <a:lnTo>
                  <a:pt x="2930" y="651430"/>
                </a:lnTo>
                <a:lnTo>
                  <a:pt x="732" y="702425"/>
                </a:lnTo>
                <a:lnTo>
                  <a:pt x="0" y="754260"/>
                </a:lnTo>
                <a:lnTo>
                  <a:pt x="732" y="805059"/>
                </a:lnTo>
                <a:lnTo>
                  <a:pt x="2930" y="855238"/>
                </a:lnTo>
                <a:lnTo>
                  <a:pt x="6592" y="904797"/>
                </a:lnTo>
                <a:lnTo>
                  <a:pt x="11720" y="953736"/>
                </a:lnTo>
                <a:lnTo>
                  <a:pt x="18312" y="1002056"/>
                </a:lnTo>
                <a:lnTo>
                  <a:pt x="26370" y="1049756"/>
                </a:lnTo>
                <a:lnTo>
                  <a:pt x="35892" y="1096836"/>
                </a:lnTo>
                <a:lnTo>
                  <a:pt x="46880" y="1143296"/>
                </a:lnTo>
                <a:lnTo>
                  <a:pt x="59333" y="1189136"/>
                </a:lnTo>
                <a:lnTo>
                  <a:pt x="77135" y="1245871"/>
                </a:lnTo>
                <a:lnTo>
                  <a:pt x="96639" y="1298997"/>
                </a:lnTo>
                <a:lnTo>
                  <a:pt x="117843" y="1348516"/>
                </a:lnTo>
                <a:lnTo>
                  <a:pt x="140749" y="1394426"/>
                </a:lnTo>
                <a:lnTo>
                  <a:pt x="165355" y="1436727"/>
                </a:lnTo>
                <a:lnTo>
                  <a:pt x="191662" y="1475421"/>
                </a:lnTo>
                <a:lnTo>
                  <a:pt x="219670" y="1510506"/>
                </a:lnTo>
                <a:lnTo>
                  <a:pt x="232966" y="1497210"/>
                </a:lnTo>
                <a:lnTo>
                  <a:pt x="207337" y="1461331"/>
                </a:lnTo>
                <a:lnTo>
                  <a:pt x="183518" y="1422071"/>
                </a:lnTo>
                <a:lnTo>
                  <a:pt x="161510" y="1379429"/>
                </a:lnTo>
                <a:lnTo>
                  <a:pt x="141312" y="1333406"/>
                </a:lnTo>
                <a:lnTo>
                  <a:pt x="122924" y="1284001"/>
                </a:lnTo>
                <a:lnTo>
                  <a:pt x="106346" y="1231215"/>
                </a:lnTo>
                <a:lnTo>
                  <a:pt x="91579" y="1175047"/>
                </a:lnTo>
                <a:lnTo>
                  <a:pt x="80208" y="1124171"/>
                </a:lnTo>
                <a:lnTo>
                  <a:pt x="70352" y="1072796"/>
                </a:lnTo>
                <a:lnTo>
                  <a:pt x="62013" y="1020921"/>
                </a:lnTo>
                <a:lnTo>
                  <a:pt x="55190" y="968548"/>
                </a:lnTo>
                <a:lnTo>
                  <a:pt x="49883" y="915675"/>
                </a:lnTo>
                <a:lnTo>
                  <a:pt x="46093" y="862303"/>
                </a:lnTo>
                <a:lnTo>
                  <a:pt x="43818" y="808432"/>
                </a:lnTo>
                <a:lnTo>
                  <a:pt x="43060" y="754062"/>
                </a:lnTo>
                <a:lnTo>
                  <a:pt x="43820" y="698408"/>
                </a:lnTo>
                <a:lnTo>
                  <a:pt x="46099" y="643563"/>
                </a:lnTo>
                <a:lnTo>
                  <a:pt x="49897" y="589527"/>
                </a:lnTo>
                <a:lnTo>
                  <a:pt x="55215" y="536301"/>
                </a:lnTo>
                <a:lnTo>
                  <a:pt x="62052" y="483884"/>
                </a:lnTo>
                <a:lnTo>
                  <a:pt x="70408" y="432276"/>
                </a:lnTo>
                <a:lnTo>
                  <a:pt x="80284" y="381478"/>
                </a:lnTo>
                <a:lnTo>
                  <a:pt x="91678" y="331489"/>
                </a:lnTo>
                <a:lnTo>
                  <a:pt x="106468" y="276430"/>
                </a:lnTo>
                <a:lnTo>
                  <a:pt x="123056" y="224592"/>
                </a:lnTo>
                <a:lnTo>
                  <a:pt x="141442" y="175973"/>
                </a:lnTo>
                <a:lnTo>
                  <a:pt x="161625" y="130573"/>
                </a:lnTo>
                <a:lnTo>
                  <a:pt x="183607" y="88393"/>
                </a:lnTo>
                <a:lnTo>
                  <a:pt x="207388" y="49432"/>
                </a:lnTo>
                <a:lnTo>
                  <a:pt x="232966" y="13691"/>
                </a:lnTo>
                <a:lnTo>
                  <a:pt x="21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30880" y="47339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2161" y="3275329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30880" y="326453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2433" y="47339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93071" y="3275329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72433" y="326453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0613" y="3037532"/>
            <a:ext cx="55372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">
              <a:lnSpc>
                <a:spcPts val="3795"/>
              </a:lnSpc>
              <a:spcBef>
                <a:spcPts val="100"/>
              </a:spcBef>
            </a:pPr>
            <a:r>
              <a:rPr sz="3200" spc="-10" dirty="0">
                <a:latin typeface="Arial Unicode MS"/>
                <a:cs typeface="Arial Unicode MS"/>
              </a:rPr>
              <a:t>1</a:t>
            </a:r>
            <a:endParaRPr sz="3200">
              <a:latin typeface="Arial Unicode MS"/>
              <a:cs typeface="Arial Unicode MS"/>
            </a:endParaRPr>
          </a:p>
          <a:p>
            <a:pPr marL="163830">
              <a:lnSpc>
                <a:spcPts val="3475"/>
              </a:lnSpc>
            </a:pPr>
            <a:r>
              <a:rPr sz="3200" spc="-10" dirty="0">
                <a:latin typeface="Arial Unicode MS"/>
                <a:cs typeface="Arial Unicode MS"/>
              </a:rPr>
              <a:t>3</a:t>
            </a:r>
            <a:endParaRPr sz="3200">
              <a:latin typeface="Arial Unicode MS"/>
              <a:cs typeface="Arial Unicode MS"/>
            </a:endParaRPr>
          </a:p>
          <a:p>
            <a:pPr marL="163830">
              <a:lnSpc>
                <a:spcPts val="3479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2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2929" y="3696408"/>
            <a:ext cx="329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20" dirty="0">
                <a:latin typeface="Arial Unicode MS"/>
                <a:cs typeface="Arial Unicode MS"/>
              </a:rPr>
              <a:t>=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984813" y="47339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6094" y="3275329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84813" y="326453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94590" y="47339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15228" y="3275329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94590" y="3264534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202771" y="3030990"/>
            <a:ext cx="78613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100"/>
              </a:spcBef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73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51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95</a:t>
            </a:r>
            <a:endParaRPr sz="3200">
              <a:latin typeface="Arial Unicode MS"/>
              <a:cs typeface="Arial Unicode MS"/>
            </a:endParaRPr>
          </a:p>
          <a:p>
            <a:pPr marL="125095">
              <a:lnSpc>
                <a:spcPts val="3515"/>
              </a:lnSpc>
            </a:pPr>
            <a:r>
              <a:rPr sz="3200" spc="-85" dirty="0">
                <a:latin typeface="Arial Unicode MS"/>
                <a:cs typeface="Arial Unicode MS"/>
              </a:rPr>
              <a:t>0.5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12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06202" y="5808219"/>
            <a:ext cx="276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25" dirty="0">
                <a:latin typeface="Arial Unicode MS"/>
                <a:cs typeface="Arial Unicode MS"/>
              </a:rPr>
              <a:t>𝐚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31858" y="4912214"/>
            <a:ext cx="175260" cy="889000"/>
          </a:xfrm>
          <a:custGeom>
            <a:avLst/>
            <a:gdLst/>
            <a:ahLst/>
            <a:cxnLst/>
            <a:rect l="l" t="t" r="r" b="b"/>
            <a:pathLst>
              <a:path w="175259" h="889000">
                <a:moveTo>
                  <a:pt x="138422" y="0"/>
                </a:moveTo>
                <a:lnTo>
                  <a:pt x="99029" y="75539"/>
                </a:lnTo>
                <a:lnTo>
                  <a:pt x="124425" y="75972"/>
                </a:lnTo>
                <a:lnTo>
                  <a:pt x="124315" y="82429"/>
                </a:lnTo>
                <a:lnTo>
                  <a:pt x="120346" y="162264"/>
                </a:lnTo>
                <a:lnTo>
                  <a:pt x="114181" y="236868"/>
                </a:lnTo>
                <a:lnTo>
                  <a:pt x="106203" y="303579"/>
                </a:lnTo>
                <a:lnTo>
                  <a:pt x="96813" y="359660"/>
                </a:lnTo>
                <a:lnTo>
                  <a:pt x="86517" y="402131"/>
                </a:lnTo>
                <a:lnTo>
                  <a:pt x="61677" y="436364"/>
                </a:lnTo>
                <a:lnTo>
                  <a:pt x="52731" y="447744"/>
                </a:lnTo>
                <a:lnTo>
                  <a:pt x="29408" y="523629"/>
                </a:lnTo>
                <a:lnTo>
                  <a:pt x="19767" y="581198"/>
                </a:lnTo>
                <a:lnTo>
                  <a:pt x="11663" y="648962"/>
                </a:lnTo>
                <a:lnTo>
                  <a:pt x="5426" y="724445"/>
                </a:lnTo>
                <a:lnTo>
                  <a:pt x="1416" y="805109"/>
                </a:lnTo>
                <a:lnTo>
                  <a:pt x="0" y="888169"/>
                </a:lnTo>
                <a:lnTo>
                  <a:pt x="25396" y="888601"/>
                </a:lnTo>
                <a:lnTo>
                  <a:pt x="26804" y="805956"/>
                </a:lnTo>
                <a:lnTo>
                  <a:pt x="30774" y="726121"/>
                </a:lnTo>
                <a:lnTo>
                  <a:pt x="36937" y="651516"/>
                </a:lnTo>
                <a:lnTo>
                  <a:pt x="44917" y="584807"/>
                </a:lnTo>
                <a:lnTo>
                  <a:pt x="54307" y="528725"/>
                </a:lnTo>
                <a:lnTo>
                  <a:pt x="64603" y="486255"/>
                </a:lnTo>
                <a:lnTo>
                  <a:pt x="89443" y="452020"/>
                </a:lnTo>
                <a:lnTo>
                  <a:pt x="98389" y="440640"/>
                </a:lnTo>
                <a:lnTo>
                  <a:pt x="121712" y="364756"/>
                </a:lnTo>
                <a:lnTo>
                  <a:pt x="131353" y="307186"/>
                </a:lnTo>
                <a:lnTo>
                  <a:pt x="139457" y="239424"/>
                </a:lnTo>
                <a:lnTo>
                  <a:pt x="145694" y="163940"/>
                </a:lnTo>
                <a:lnTo>
                  <a:pt x="149705" y="83276"/>
                </a:lnTo>
                <a:lnTo>
                  <a:pt x="149821" y="76405"/>
                </a:lnTo>
                <a:lnTo>
                  <a:pt x="175010" y="76405"/>
                </a:lnTo>
                <a:lnTo>
                  <a:pt x="138422" y="0"/>
                </a:lnTo>
                <a:close/>
              </a:path>
              <a:path w="175259" h="889000">
                <a:moveTo>
                  <a:pt x="175010" y="76405"/>
                </a:moveTo>
                <a:lnTo>
                  <a:pt x="149821" y="76405"/>
                </a:lnTo>
                <a:lnTo>
                  <a:pt x="175218" y="76838"/>
                </a:lnTo>
                <a:lnTo>
                  <a:pt x="175010" y="7640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55178" y="5808219"/>
            <a:ext cx="21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31466" y="4946832"/>
            <a:ext cx="76200" cy="860425"/>
          </a:xfrm>
          <a:custGeom>
            <a:avLst/>
            <a:gdLst/>
            <a:ahLst/>
            <a:cxnLst/>
            <a:rect l="l" t="t" r="r" b="b"/>
            <a:pathLst>
              <a:path w="76200" h="860425">
                <a:moveTo>
                  <a:pt x="38235" y="0"/>
                </a:moveTo>
                <a:lnTo>
                  <a:pt x="0" y="76132"/>
                </a:lnTo>
                <a:lnTo>
                  <a:pt x="25400" y="76177"/>
                </a:lnTo>
                <a:lnTo>
                  <a:pt x="24988" y="157999"/>
                </a:lnTo>
                <a:lnTo>
                  <a:pt x="24360" y="230703"/>
                </a:lnTo>
                <a:lnTo>
                  <a:pt x="23545" y="295855"/>
                </a:lnTo>
                <a:lnTo>
                  <a:pt x="22579" y="350954"/>
                </a:lnTo>
                <a:lnTo>
                  <a:pt x="21523" y="392672"/>
                </a:lnTo>
                <a:lnTo>
                  <a:pt x="18714" y="430507"/>
                </a:lnTo>
                <a:lnTo>
                  <a:pt x="18022" y="438931"/>
                </a:lnTo>
                <a:lnTo>
                  <a:pt x="15774" y="509705"/>
                </a:lnTo>
                <a:lnTo>
                  <a:pt x="14816" y="564641"/>
                </a:lnTo>
                <a:lnTo>
                  <a:pt x="14005" y="629681"/>
                </a:lnTo>
                <a:lnTo>
                  <a:pt x="13379" y="702292"/>
                </a:lnTo>
                <a:lnTo>
                  <a:pt x="12977" y="779944"/>
                </a:lnTo>
                <a:lnTo>
                  <a:pt x="12835" y="860093"/>
                </a:lnTo>
                <a:lnTo>
                  <a:pt x="38235" y="860138"/>
                </a:lnTo>
                <a:lnTo>
                  <a:pt x="38378" y="779855"/>
                </a:lnTo>
                <a:lnTo>
                  <a:pt x="38782" y="702116"/>
                </a:lnTo>
                <a:lnTo>
                  <a:pt x="39410" y="629413"/>
                </a:lnTo>
                <a:lnTo>
                  <a:pt x="40225" y="564260"/>
                </a:lnTo>
                <a:lnTo>
                  <a:pt x="41192" y="509163"/>
                </a:lnTo>
                <a:lnTo>
                  <a:pt x="42246" y="467443"/>
                </a:lnTo>
                <a:lnTo>
                  <a:pt x="45057" y="429609"/>
                </a:lnTo>
                <a:lnTo>
                  <a:pt x="45747" y="421184"/>
                </a:lnTo>
                <a:lnTo>
                  <a:pt x="47996" y="350410"/>
                </a:lnTo>
                <a:lnTo>
                  <a:pt x="48954" y="295474"/>
                </a:lnTo>
                <a:lnTo>
                  <a:pt x="49764" y="230435"/>
                </a:lnTo>
                <a:lnTo>
                  <a:pt x="50390" y="157824"/>
                </a:lnTo>
                <a:lnTo>
                  <a:pt x="50800" y="76222"/>
                </a:lnTo>
                <a:lnTo>
                  <a:pt x="76177" y="76222"/>
                </a:lnTo>
                <a:lnTo>
                  <a:pt x="38235" y="0"/>
                </a:lnTo>
                <a:close/>
              </a:path>
              <a:path w="76200" h="860425">
                <a:moveTo>
                  <a:pt x="76177" y="76222"/>
                </a:moveTo>
                <a:lnTo>
                  <a:pt x="50800" y="76222"/>
                </a:lnTo>
                <a:lnTo>
                  <a:pt x="76200" y="7626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2678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929" y="131726"/>
            <a:ext cx="74131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25" dirty="0"/>
              <a:t>Forget</a:t>
            </a:r>
            <a:r>
              <a:rPr spc="-300" dirty="0"/>
              <a:t> </a:t>
            </a:r>
            <a:r>
              <a:rPr spc="180" dirty="0"/>
              <a:t>Gate</a:t>
            </a:r>
          </a:p>
        </p:txBody>
      </p:sp>
      <p:sp>
        <p:nvSpPr>
          <p:cNvPr id="3" name="object 3"/>
          <p:cNvSpPr/>
          <p:nvPr/>
        </p:nvSpPr>
        <p:spPr>
          <a:xfrm>
            <a:off x="1445840" y="3845073"/>
            <a:ext cx="2090737" cy="2555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70" y="2627538"/>
            <a:ext cx="5414010" cy="462280"/>
          </a:xfrm>
          <a:prstGeom prst="rect">
            <a:avLst/>
          </a:prstGeom>
          <a:solidFill>
            <a:srgbClr val="F6DCDD"/>
          </a:solidFill>
        </p:spPr>
        <p:txBody>
          <a:bodyPr vert="horz" wrap="square" lIns="0" tIns="2032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60"/>
              </a:spcBef>
            </a:pPr>
            <a:r>
              <a:rPr sz="2400" spc="-105" dirty="0">
                <a:latin typeface="Arial"/>
                <a:cs typeface="Arial"/>
              </a:rPr>
              <a:t>Elementwise </a:t>
            </a:r>
            <a:r>
              <a:rPr sz="2400" spc="-35" dirty="0">
                <a:latin typeface="Arial"/>
                <a:cs typeface="Arial"/>
              </a:rPr>
              <a:t>multiplication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20" dirty="0">
                <a:latin typeface="Arial"/>
                <a:cs typeface="Arial"/>
              </a:rPr>
              <a:t>2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vectors.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7006" y="3143446"/>
            <a:ext cx="673100" cy="691515"/>
          </a:xfrm>
          <a:custGeom>
            <a:avLst/>
            <a:gdLst/>
            <a:ahLst/>
            <a:cxnLst/>
            <a:rect l="l" t="t" r="r" b="b"/>
            <a:pathLst>
              <a:path w="673100" h="691514">
                <a:moveTo>
                  <a:pt x="644253" y="0"/>
                </a:moveTo>
                <a:lnTo>
                  <a:pt x="588337" y="77842"/>
                </a:lnTo>
                <a:lnTo>
                  <a:pt x="614838" y="82099"/>
                </a:lnTo>
                <a:lnTo>
                  <a:pt x="603844" y="121276"/>
                </a:lnTo>
                <a:lnTo>
                  <a:pt x="574066" y="177111"/>
                </a:lnTo>
                <a:lnTo>
                  <a:pt x="535228" y="227418"/>
                </a:lnTo>
                <a:lnTo>
                  <a:pt x="489356" y="269861"/>
                </a:lnTo>
                <a:lnTo>
                  <a:pt x="438424" y="302412"/>
                </a:lnTo>
                <a:lnTo>
                  <a:pt x="384440" y="323175"/>
                </a:lnTo>
                <a:lnTo>
                  <a:pt x="266920" y="338668"/>
                </a:lnTo>
                <a:lnTo>
                  <a:pt x="207077" y="361685"/>
                </a:lnTo>
                <a:lnTo>
                  <a:pt x="151564" y="397164"/>
                </a:lnTo>
                <a:lnTo>
                  <a:pt x="102067" y="442959"/>
                </a:lnTo>
                <a:lnTo>
                  <a:pt x="60303" y="497055"/>
                </a:lnTo>
                <a:lnTo>
                  <a:pt x="28063" y="557510"/>
                </a:lnTo>
                <a:lnTo>
                  <a:pt x="7232" y="622410"/>
                </a:lnTo>
                <a:lnTo>
                  <a:pt x="0" y="688168"/>
                </a:lnTo>
                <a:lnTo>
                  <a:pt x="28403" y="691292"/>
                </a:lnTo>
                <a:lnTo>
                  <a:pt x="35321" y="628399"/>
                </a:lnTo>
                <a:lnTo>
                  <a:pt x="54485" y="568689"/>
                </a:lnTo>
                <a:lnTo>
                  <a:pt x="84388" y="512618"/>
                </a:lnTo>
                <a:lnTo>
                  <a:pt x="123226" y="462311"/>
                </a:lnTo>
                <a:lnTo>
                  <a:pt x="169099" y="419869"/>
                </a:lnTo>
                <a:lnTo>
                  <a:pt x="220031" y="387318"/>
                </a:lnTo>
                <a:lnTo>
                  <a:pt x="274015" y="366555"/>
                </a:lnTo>
                <a:lnTo>
                  <a:pt x="391534" y="351062"/>
                </a:lnTo>
                <a:lnTo>
                  <a:pt x="451378" y="328044"/>
                </a:lnTo>
                <a:lnTo>
                  <a:pt x="506891" y="292566"/>
                </a:lnTo>
                <a:lnTo>
                  <a:pt x="556388" y="246771"/>
                </a:lnTo>
                <a:lnTo>
                  <a:pt x="598152" y="192675"/>
                </a:lnTo>
                <a:lnTo>
                  <a:pt x="630518" y="131984"/>
                </a:lnTo>
                <a:lnTo>
                  <a:pt x="643237" y="86660"/>
                </a:lnTo>
                <a:lnTo>
                  <a:pt x="671477" y="86660"/>
                </a:lnTo>
                <a:lnTo>
                  <a:pt x="644253" y="0"/>
                </a:lnTo>
                <a:close/>
              </a:path>
              <a:path w="673100" h="691514">
                <a:moveTo>
                  <a:pt x="671477" y="86660"/>
                </a:moveTo>
                <a:lnTo>
                  <a:pt x="643237" y="86660"/>
                </a:lnTo>
                <a:lnTo>
                  <a:pt x="672978" y="91437"/>
                </a:lnTo>
                <a:lnTo>
                  <a:pt x="671477" y="86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2313" y="3758813"/>
            <a:ext cx="24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2953" y="4273503"/>
            <a:ext cx="21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8348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9629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08348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0337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0975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0337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48518" y="3141083"/>
            <a:ext cx="86360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">
              <a:lnSpc>
                <a:spcPts val="3795"/>
              </a:lnSpc>
              <a:spcBef>
                <a:spcPts val="100"/>
              </a:spcBef>
            </a:pPr>
            <a:r>
              <a:rPr sz="3200" spc="-85" dirty="0">
                <a:latin typeface="Arial Unicode MS"/>
                <a:cs typeface="Arial Unicode MS"/>
              </a:rPr>
              <a:t>0.9</a:t>
            </a:r>
            <a:endParaRPr sz="3200">
              <a:latin typeface="Arial Unicode MS"/>
              <a:cs typeface="Arial Unicode MS"/>
            </a:endParaRPr>
          </a:p>
          <a:p>
            <a:pPr marL="163830">
              <a:lnSpc>
                <a:spcPts val="3515"/>
              </a:lnSpc>
            </a:pPr>
            <a:r>
              <a:rPr sz="3200" spc="-85" dirty="0">
                <a:latin typeface="Arial Unicode MS"/>
                <a:cs typeface="Arial Unicode MS"/>
              </a:rPr>
              <a:t>0.2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51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5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1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0741" y="3806499"/>
            <a:ext cx="205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5" dirty="0">
                <a:latin typeface="Arial Unicode MS"/>
                <a:cs typeface="Arial Unicode MS"/>
              </a:rPr>
              <a:t>∘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92355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83636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2355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27557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48194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7557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35739" y="3150989"/>
            <a:ext cx="56007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100"/>
              </a:spcBef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5</a:t>
            </a:r>
            <a:endParaRPr sz="3200" dirty="0">
              <a:latin typeface="Arial Unicode MS"/>
              <a:cs typeface="Arial Unicode MS"/>
            </a:endParaRPr>
          </a:p>
          <a:p>
            <a:pPr marL="167005">
              <a:lnSpc>
                <a:spcPts val="347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endParaRPr sz="3200" dirty="0">
              <a:latin typeface="Arial Unicode MS"/>
              <a:cs typeface="Arial Unicode MS"/>
            </a:endParaRPr>
          </a:p>
          <a:p>
            <a:pPr marL="167005">
              <a:lnSpc>
                <a:spcPts val="3475"/>
              </a:lnSpc>
            </a:pPr>
            <a:r>
              <a:rPr sz="3200" spc="-10" dirty="0">
                <a:latin typeface="Arial Unicode MS"/>
                <a:cs typeface="Arial Unicode MS"/>
              </a:rPr>
              <a:t>1</a:t>
            </a:r>
            <a:endParaRPr sz="3200" dirty="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8</a:t>
            </a:r>
            <a:endParaRPr sz="32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27354" y="3806499"/>
            <a:ext cx="329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20" dirty="0">
                <a:latin typeface="Arial Unicode MS"/>
                <a:cs typeface="Arial Unicode MS"/>
              </a:rPr>
              <a:t>=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172450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3731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72450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79014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99652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79014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087194" y="3146036"/>
            <a:ext cx="108966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95"/>
              </a:lnSpc>
              <a:spcBef>
                <a:spcPts val="100"/>
              </a:spcBef>
            </a:pPr>
            <a:r>
              <a:rPr sz="3200" spc="-65" dirty="0">
                <a:latin typeface="Arial Unicode MS"/>
                <a:cs typeface="Arial Unicode MS"/>
              </a:rPr>
              <a:t>0.45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51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515"/>
              </a:lnSpc>
            </a:pPr>
            <a:r>
              <a:rPr sz="3200" spc="65" dirty="0">
                <a:latin typeface="Arial Unicode MS"/>
                <a:cs typeface="Arial Unicode MS"/>
              </a:rPr>
              <a:t>−0.5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79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08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2058" y="4976177"/>
            <a:ext cx="322580" cy="920115"/>
          </a:xfrm>
          <a:custGeom>
            <a:avLst/>
            <a:gdLst/>
            <a:ahLst/>
            <a:cxnLst/>
            <a:rect l="l" t="t" r="r" b="b"/>
            <a:pathLst>
              <a:path w="322579" h="920114">
                <a:moveTo>
                  <a:pt x="286642" y="0"/>
                </a:moveTo>
                <a:lnTo>
                  <a:pt x="245833" y="74783"/>
                </a:lnTo>
                <a:lnTo>
                  <a:pt x="271217" y="75694"/>
                </a:lnTo>
                <a:lnTo>
                  <a:pt x="270889" y="84832"/>
                </a:lnTo>
                <a:lnTo>
                  <a:pt x="262285" y="166999"/>
                </a:lnTo>
                <a:lnTo>
                  <a:pt x="248930" y="243752"/>
                </a:lnTo>
                <a:lnTo>
                  <a:pt x="231665" y="312290"/>
                </a:lnTo>
                <a:lnTo>
                  <a:pt x="211408" y="369733"/>
                </a:lnTo>
                <a:lnTo>
                  <a:pt x="189322" y="412995"/>
                </a:lnTo>
                <a:lnTo>
                  <a:pt x="157794" y="444943"/>
                </a:lnTo>
                <a:lnTo>
                  <a:pt x="132146" y="450217"/>
                </a:lnTo>
                <a:lnTo>
                  <a:pt x="115775" y="460105"/>
                </a:lnTo>
                <a:lnTo>
                  <a:pt x="88732" y="491986"/>
                </a:lnTo>
                <a:lnTo>
                  <a:pt x="64535" y="539384"/>
                </a:lnTo>
                <a:lnTo>
                  <a:pt x="43324" y="599528"/>
                </a:lnTo>
                <a:lnTo>
                  <a:pt x="25543" y="670121"/>
                </a:lnTo>
                <a:lnTo>
                  <a:pt x="11877" y="748657"/>
                </a:lnTo>
                <a:lnTo>
                  <a:pt x="3092" y="832548"/>
                </a:lnTo>
                <a:lnTo>
                  <a:pt x="0" y="918705"/>
                </a:lnTo>
                <a:lnTo>
                  <a:pt x="25383" y="919617"/>
                </a:lnTo>
                <a:lnTo>
                  <a:pt x="28445" y="834329"/>
                </a:lnTo>
                <a:lnTo>
                  <a:pt x="37049" y="752161"/>
                </a:lnTo>
                <a:lnTo>
                  <a:pt x="50405" y="675408"/>
                </a:lnTo>
                <a:lnTo>
                  <a:pt x="67669" y="606870"/>
                </a:lnTo>
                <a:lnTo>
                  <a:pt x="87927" y="549426"/>
                </a:lnTo>
                <a:lnTo>
                  <a:pt x="110012" y="506164"/>
                </a:lnTo>
                <a:lnTo>
                  <a:pt x="141538" y="474216"/>
                </a:lnTo>
                <a:lnTo>
                  <a:pt x="167189" y="468943"/>
                </a:lnTo>
                <a:lnTo>
                  <a:pt x="183559" y="459055"/>
                </a:lnTo>
                <a:lnTo>
                  <a:pt x="210602" y="427174"/>
                </a:lnTo>
                <a:lnTo>
                  <a:pt x="234800" y="379776"/>
                </a:lnTo>
                <a:lnTo>
                  <a:pt x="256010" y="319632"/>
                </a:lnTo>
                <a:lnTo>
                  <a:pt x="273791" y="249039"/>
                </a:lnTo>
                <a:lnTo>
                  <a:pt x="287456" y="170503"/>
                </a:lnTo>
                <a:lnTo>
                  <a:pt x="296241" y="86612"/>
                </a:lnTo>
                <a:lnTo>
                  <a:pt x="296600" y="76606"/>
                </a:lnTo>
                <a:lnTo>
                  <a:pt x="321569" y="76606"/>
                </a:lnTo>
                <a:lnTo>
                  <a:pt x="286642" y="0"/>
                </a:lnTo>
                <a:close/>
              </a:path>
              <a:path w="322579" h="920114">
                <a:moveTo>
                  <a:pt x="321569" y="76606"/>
                </a:moveTo>
                <a:lnTo>
                  <a:pt x="296600" y="76606"/>
                </a:lnTo>
                <a:lnTo>
                  <a:pt x="321984" y="77516"/>
                </a:lnTo>
                <a:lnTo>
                  <a:pt x="321569" y="7660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47085" y="5122747"/>
            <a:ext cx="214629" cy="713740"/>
          </a:xfrm>
          <a:custGeom>
            <a:avLst/>
            <a:gdLst/>
            <a:ahLst/>
            <a:cxnLst/>
            <a:rect l="l" t="t" r="r" b="b"/>
            <a:pathLst>
              <a:path w="214629" h="713739">
                <a:moveTo>
                  <a:pt x="180341" y="0"/>
                </a:moveTo>
                <a:lnTo>
                  <a:pt x="138112" y="73991"/>
                </a:lnTo>
                <a:lnTo>
                  <a:pt x="163474" y="75387"/>
                </a:lnTo>
                <a:lnTo>
                  <a:pt x="160484" y="129692"/>
                </a:lnTo>
                <a:lnTo>
                  <a:pt x="152339" y="189034"/>
                </a:lnTo>
                <a:lnTo>
                  <a:pt x="141781" y="242158"/>
                </a:lnTo>
                <a:lnTo>
                  <a:pt x="129410" y="286623"/>
                </a:lnTo>
                <a:lnTo>
                  <a:pt x="103426" y="338702"/>
                </a:lnTo>
                <a:lnTo>
                  <a:pt x="72153" y="354717"/>
                </a:lnTo>
                <a:lnTo>
                  <a:pt x="54442" y="381181"/>
                </a:lnTo>
                <a:lnTo>
                  <a:pt x="39522" y="418226"/>
                </a:lnTo>
                <a:lnTo>
                  <a:pt x="26515" y="464977"/>
                </a:lnTo>
                <a:lnTo>
                  <a:pt x="15623" y="519782"/>
                </a:lnTo>
                <a:lnTo>
                  <a:pt x="7232" y="580902"/>
                </a:lnTo>
                <a:lnTo>
                  <a:pt x="0" y="712325"/>
                </a:lnTo>
                <a:lnTo>
                  <a:pt x="25361" y="713721"/>
                </a:lnTo>
                <a:lnTo>
                  <a:pt x="32537" y="583331"/>
                </a:lnTo>
                <a:lnTo>
                  <a:pt x="40684" y="523988"/>
                </a:lnTo>
                <a:lnTo>
                  <a:pt x="51240" y="470865"/>
                </a:lnTo>
                <a:lnTo>
                  <a:pt x="63611" y="426399"/>
                </a:lnTo>
                <a:lnTo>
                  <a:pt x="89597" y="374321"/>
                </a:lnTo>
                <a:lnTo>
                  <a:pt x="120869" y="358306"/>
                </a:lnTo>
                <a:lnTo>
                  <a:pt x="138581" y="331842"/>
                </a:lnTo>
                <a:lnTo>
                  <a:pt x="153501" y="294797"/>
                </a:lnTo>
                <a:lnTo>
                  <a:pt x="166508" y="248046"/>
                </a:lnTo>
                <a:lnTo>
                  <a:pt x="177399" y="193240"/>
                </a:lnTo>
                <a:lnTo>
                  <a:pt x="185789" y="132121"/>
                </a:lnTo>
                <a:lnTo>
                  <a:pt x="188835" y="76782"/>
                </a:lnTo>
                <a:lnTo>
                  <a:pt x="213592" y="76782"/>
                </a:lnTo>
                <a:lnTo>
                  <a:pt x="180341" y="0"/>
                </a:lnTo>
                <a:close/>
              </a:path>
              <a:path w="214629" h="713739">
                <a:moveTo>
                  <a:pt x="213592" y="76782"/>
                </a:moveTo>
                <a:lnTo>
                  <a:pt x="188835" y="76782"/>
                </a:lnTo>
                <a:lnTo>
                  <a:pt x="214196" y="78178"/>
                </a:lnTo>
                <a:lnTo>
                  <a:pt x="213592" y="7678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24342" y="4988352"/>
            <a:ext cx="203200" cy="845819"/>
          </a:xfrm>
          <a:custGeom>
            <a:avLst/>
            <a:gdLst/>
            <a:ahLst/>
            <a:cxnLst/>
            <a:rect l="l" t="t" r="r" b="b"/>
            <a:pathLst>
              <a:path w="203200" h="845820">
                <a:moveTo>
                  <a:pt x="50799" y="76459"/>
                </a:moveTo>
                <a:lnTo>
                  <a:pt x="25393" y="76459"/>
                </a:lnTo>
                <a:lnTo>
                  <a:pt x="25457" y="79390"/>
                </a:lnTo>
                <a:lnTo>
                  <a:pt x="30372" y="156291"/>
                </a:lnTo>
                <a:lnTo>
                  <a:pt x="38014" y="228267"/>
                </a:lnTo>
                <a:lnTo>
                  <a:pt x="47953" y="292919"/>
                </a:lnTo>
                <a:lnTo>
                  <a:pt x="59791" y="347925"/>
                </a:lnTo>
                <a:lnTo>
                  <a:pt x="73284" y="391233"/>
                </a:lnTo>
                <a:lnTo>
                  <a:pt x="99267" y="431385"/>
                </a:lnTo>
                <a:lnTo>
                  <a:pt x="113664" y="436236"/>
                </a:lnTo>
                <a:lnTo>
                  <a:pt x="117292" y="439827"/>
                </a:lnTo>
                <a:lnTo>
                  <a:pt x="142234" y="503967"/>
                </a:lnTo>
                <a:lnTo>
                  <a:pt x="153673" y="557117"/>
                </a:lnTo>
                <a:lnTo>
                  <a:pt x="163408" y="620435"/>
                </a:lnTo>
                <a:lnTo>
                  <a:pt x="170931" y="691290"/>
                </a:lnTo>
                <a:lnTo>
                  <a:pt x="175778" y="767128"/>
                </a:lnTo>
                <a:lnTo>
                  <a:pt x="177500" y="845708"/>
                </a:lnTo>
                <a:lnTo>
                  <a:pt x="202893" y="845152"/>
                </a:lnTo>
                <a:lnTo>
                  <a:pt x="201160" y="766040"/>
                </a:lnTo>
                <a:lnTo>
                  <a:pt x="196246" y="689138"/>
                </a:lnTo>
                <a:lnTo>
                  <a:pt x="188602" y="617162"/>
                </a:lnTo>
                <a:lnTo>
                  <a:pt x="178664" y="552510"/>
                </a:lnTo>
                <a:lnTo>
                  <a:pt x="166825" y="497504"/>
                </a:lnTo>
                <a:lnTo>
                  <a:pt x="153333" y="454196"/>
                </a:lnTo>
                <a:lnTo>
                  <a:pt x="127350" y="414044"/>
                </a:lnTo>
                <a:lnTo>
                  <a:pt x="112952" y="409193"/>
                </a:lnTo>
                <a:lnTo>
                  <a:pt x="109325" y="405603"/>
                </a:lnTo>
                <a:lnTo>
                  <a:pt x="84382" y="341463"/>
                </a:lnTo>
                <a:lnTo>
                  <a:pt x="72943" y="288314"/>
                </a:lnTo>
                <a:lnTo>
                  <a:pt x="63210" y="224995"/>
                </a:lnTo>
                <a:lnTo>
                  <a:pt x="55685" y="154139"/>
                </a:lnTo>
                <a:lnTo>
                  <a:pt x="50908" y="79390"/>
                </a:lnTo>
                <a:lnTo>
                  <a:pt x="50799" y="76459"/>
                </a:lnTo>
                <a:close/>
              </a:path>
              <a:path w="203200" h="845820">
                <a:moveTo>
                  <a:pt x="36421" y="0"/>
                </a:moveTo>
                <a:lnTo>
                  <a:pt x="0" y="77015"/>
                </a:lnTo>
                <a:lnTo>
                  <a:pt x="25393" y="76459"/>
                </a:lnTo>
                <a:lnTo>
                  <a:pt x="50799" y="76459"/>
                </a:lnTo>
                <a:lnTo>
                  <a:pt x="50787" y="75904"/>
                </a:lnTo>
                <a:lnTo>
                  <a:pt x="76180" y="75347"/>
                </a:lnTo>
                <a:lnTo>
                  <a:pt x="364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89431" y="5784478"/>
            <a:ext cx="276860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1625" dirty="0">
                <a:latin typeface="Arial Unicode MS"/>
                <a:cs typeface="Arial Unicode MS"/>
              </a:rPr>
              <a:t>𝐚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89734" y="5864174"/>
            <a:ext cx="2470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51592" y="5866159"/>
            <a:ext cx="21653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79159" y="5922405"/>
            <a:ext cx="117983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b="1" spc="-150" dirty="0">
                <a:latin typeface="Arial"/>
                <a:cs typeface="Arial"/>
              </a:rPr>
              <a:t>output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214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825" y="131726"/>
            <a:ext cx="73862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25" dirty="0"/>
              <a:t>Forget</a:t>
            </a:r>
            <a:r>
              <a:rPr spc="-300" dirty="0"/>
              <a:t> </a:t>
            </a:r>
            <a:r>
              <a:rPr spc="180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19796"/>
            <a:ext cx="796861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  <a:tab pos="2564765" algn="l"/>
              </a:tabLst>
            </a:pPr>
            <a:r>
              <a:rPr sz="2800" spc="-140" dirty="0">
                <a:latin typeface="Arial"/>
                <a:cs typeface="Arial"/>
              </a:rPr>
              <a:t>Forget</a:t>
            </a:r>
            <a:r>
              <a:rPr sz="2800" spc="-145" dirty="0">
                <a:latin typeface="Arial"/>
                <a:cs typeface="Arial"/>
              </a:rPr>
              <a:t> gate</a:t>
            </a:r>
            <a:r>
              <a:rPr sz="2800" spc="-459" dirty="0">
                <a:latin typeface="Arial"/>
                <a:cs typeface="Arial"/>
              </a:rPr>
              <a:t>:	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zero </a:t>
            </a:r>
            <a:r>
              <a:rPr sz="2400" spc="-150" dirty="0">
                <a:latin typeface="Arial"/>
                <a:cs typeface="Arial"/>
              </a:rPr>
              <a:t>means </a:t>
            </a:r>
            <a:r>
              <a:rPr sz="2400" spc="45" dirty="0">
                <a:latin typeface="Arial"/>
                <a:cs typeface="Arial"/>
              </a:rPr>
              <a:t>“let </a:t>
            </a:r>
            <a:r>
              <a:rPr sz="2400" spc="-55" dirty="0">
                <a:solidFill>
                  <a:srgbClr val="C00000"/>
                </a:solidFill>
                <a:latin typeface="Arial"/>
                <a:cs typeface="Arial"/>
              </a:rPr>
              <a:t>nothing</a:t>
            </a:r>
            <a:r>
              <a:rPr sz="2400" spc="-3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through”.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0" dirty="0">
                <a:solidFill>
                  <a:srgbClr val="C00000"/>
                </a:solidFill>
                <a:latin typeface="Arial"/>
                <a:cs typeface="Arial"/>
              </a:rPr>
              <a:t>one </a:t>
            </a:r>
            <a:r>
              <a:rPr sz="2400" spc="-150" dirty="0">
                <a:latin typeface="Arial"/>
                <a:cs typeface="Arial"/>
              </a:rPr>
              <a:t>means </a:t>
            </a:r>
            <a:r>
              <a:rPr sz="2400" spc="45" dirty="0">
                <a:latin typeface="Arial"/>
                <a:cs typeface="Arial"/>
              </a:rPr>
              <a:t>“let </a:t>
            </a:r>
            <a:r>
              <a:rPr sz="2400" spc="-70" dirty="0">
                <a:solidFill>
                  <a:srgbClr val="C00000"/>
                </a:solidFill>
                <a:latin typeface="Arial"/>
                <a:cs typeface="Arial"/>
              </a:rPr>
              <a:t>everything</a:t>
            </a:r>
            <a:r>
              <a:rPr sz="2400" spc="-3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through!”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5840" y="3845073"/>
            <a:ext cx="2090737" cy="2555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470" y="2627538"/>
            <a:ext cx="5414010" cy="462280"/>
          </a:xfrm>
          <a:prstGeom prst="rect">
            <a:avLst/>
          </a:prstGeom>
          <a:solidFill>
            <a:srgbClr val="F6DCDD"/>
          </a:solidFill>
        </p:spPr>
        <p:txBody>
          <a:bodyPr vert="horz" wrap="square" lIns="0" tIns="2032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60"/>
              </a:spcBef>
            </a:pPr>
            <a:r>
              <a:rPr sz="2400" spc="-105" dirty="0">
                <a:latin typeface="Arial"/>
                <a:cs typeface="Arial"/>
              </a:rPr>
              <a:t>Elementwise </a:t>
            </a:r>
            <a:r>
              <a:rPr sz="2400" spc="-35" dirty="0">
                <a:latin typeface="Arial"/>
                <a:cs typeface="Arial"/>
              </a:rPr>
              <a:t>multiplication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20" dirty="0">
                <a:latin typeface="Arial"/>
                <a:cs typeface="Arial"/>
              </a:rPr>
              <a:t>2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vectors.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7006" y="3143446"/>
            <a:ext cx="673100" cy="691515"/>
          </a:xfrm>
          <a:custGeom>
            <a:avLst/>
            <a:gdLst/>
            <a:ahLst/>
            <a:cxnLst/>
            <a:rect l="l" t="t" r="r" b="b"/>
            <a:pathLst>
              <a:path w="673100" h="691514">
                <a:moveTo>
                  <a:pt x="644253" y="0"/>
                </a:moveTo>
                <a:lnTo>
                  <a:pt x="588337" y="77842"/>
                </a:lnTo>
                <a:lnTo>
                  <a:pt x="614838" y="82099"/>
                </a:lnTo>
                <a:lnTo>
                  <a:pt x="603844" y="121276"/>
                </a:lnTo>
                <a:lnTo>
                  <a:pt x="574066" y="177111"/>
                </a:lnTo>
                <a:lnTo>
                  <a:pt x="535228" y="227418"/>
                </a:lnTo>
                <a:lnTo>
                  <a:pt x="489356" y="269861"/>
                </a:lnTo>
                <a:lnTo>
                  <a:pt x="438424" y="302412"/>
                </a:lnTo>
                <a:lnTo>
                  <a:pt x="384440" y="323175"/>
                </a:lnTo>
                <a:lnTo>
                  <a:pt x="266920" y="338668"/>
                </a:lnTo>
                <a:lnTo>
                  <a:pt x="207077" y="361685"/>
                </a:lnTo>
                <a:lnTo>
                  <a:pt x="151564" y="397164"/>
                </a:lnTo>
                <a:lnTo>
                  <a:pt x="102067" y="442959"/>
                </a:lnTo>
                <a:lnTo>
                  <a:pt x="60303" y="497055"/>
                </a:lnTo>
                <a:lnTo>
                  <a:pt x="28063" y="557510"/>
                </a:lnTo>
                <a:lnTo>
                  <a:pt x="7232" y="622410"/>
                </a:lnTo>
                <a:lnTo>
                  <a:pt x="0" y="688168"/>
                </a:lnTo>
                <a:lnTo>
                  <a:pt x="28403" y="691292"/>
                </a:lnTo>
                <a:lnTo>
                  <a:pt x="35321" y="628399"/>
                </a:lnTo>
                <a:lnTo>
                  <a:pt x="54485" y="568689"/>
                </a:lnTo>
                <a:lnTo>
                  <a:pt x="84388" y="512618"/>
                </a:lnTo>
                <a:lnTo>
                  <a:pt x="123226" y="462311"/>
                </a:lnTo>
                <a:lnTo>
                  <a:pt x="169099" y="419869"/>
                </a:lnTo>
                <a:lnTo>
                  <a:pt x="220031" y="387318"/>
                </a:lnTo>
                <a:lnTo>
                  <a:pt x="274015" y="366555"/>
                </a:lnTo>
                <a:lnTo>
                  <a:pt x="391534" y="351062"/>
                </a:lnTo>
                <a:lnTo>
                  <a:pt x="451378" y="328044"/>
                </a:lnTo>
                <a:lnTo>
                  <a:pt x="506891" y="292566"/>
                </a:lnTo>
                <a:lnTo>
                  <a:pt x="556388" y="246771"/>
                </a:lnTo>
                <a:lnTo>
                  <a:pt x="598152" y="192675"/>
                </a:lnTo>
                <a:lnTo>
                  <a:pt x="630518" y="131984"/>
                </a:lnTo>
                <a:lnTo>
                  <a:pt x="643237" y="86660"/>
                </a:lnTo>
                <a:lnTo>
                  <a:pt x="671477" y="86660"/>
                </a:lnTo>
                <a:lnTo>
                  <a:pt x="644253" y="0"/>
                </a:lnTo>
                <a:close/>
              </a:path>
              <a:path w="673100" h="691514">
                <a:moveTo>
                  <a:pt x="671477" y="86660"/>
                </a:moveTo>
                <a:lnTo>
                  <a:pt x="643237" y="86660"/>
                </a:lnTo>
                <a:lnTo>
                  <a:pt x="672978" y="91437"/>
                </a:lnTo>
                <a:lnTo>
                  <a:pt x="671477" y="86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2313" y="3758813"/>
            <a:ext cx="24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2953" y="4273503"/>
            <a:ext cx="21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08348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99629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08348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0337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0975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40337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8518" y="3141083"/>
            <a:ext cx="86360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">
              <a:lnSpc>
                <a:spcPts val="3795"/>
              </a:lnSpc>
              <a:spcBef>
                <a:spcPts val="100"/>
              </a:spcBef>
            </a:pPr>
            <a:r>
              <a:rPr sz="3200" spc="-85" dirty="0">
                <a:latin typeface="Arial Unicode MS"/>
                <a:cs typeface="Arial Unicode MS"/>
              </a:rPr>
              <a:t>0.9</a:t>
            </a:r>
            <a:endParaRPr sz="3200">
              <a:latin typeface="Arial Unicode MS"/>
              <a:cs typeface="Arial Unicode MS"/>
            </a:endParaRPr>
          </a:p>
          <a:p>
            <a:pPr marL="163830">
              <a:lnSpc>
                <a:spcPts val="3515"/>
              </a:lnSpc>
            </a:pPr>
            <a:r>
              <a:rPr sz="3200" spc="-85" dirty="0">
                <a:latin typeface="Arial Unicode MS"/>
                <a:cs typeface="Arial Unicode MS"/>
              </a:rPr>
              <a:t>0.2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51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5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1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0741" y="3806499"/>
            <a:ext cx="205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5" dirty="0">
                <a:latin typeface="Arial Unicode MS"/>
                <a:cs typeface="Arial Unicode MS"/>
              </a:rPr>
              <a:t>∘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92355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83636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92355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27557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48194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27557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35739" y="3150989"/>
            <a:ext cx="56007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100"/>
              </a:spcBef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5</a:t>
            </a:r>
            <a:endParaRPr sz="3200">
              <a:latin typeface="Arial Unicode MS"/>
              <a:cs typeface="Arial Unicode MS"/>
            </a:endParaRPr>
          </a:p>
          <a:p>
            <a:pPr marL="167005">
              <a:lnSpc>
                <a:spcPts val="347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endParaRPr sz="3200">
              <a:latin typeface="Arial Unicode MS"/>
              <a:cs typeface="Arial Unicode MS"/>
            </a:endParaRPr>
          </a:p>
          <a:p>
            <a:pPr marL="167005">
              <a:lnSpc>
                <a:spcPts val="3475"/>
              </a:lnSpc>
            </a:pPr>
            <a:r>
              <a:rPr sz="3200" spc="-10" dirty="0">
                <a:latin typeface="Arial Unicode MS"/>
                <a:cs typeface="Arial Unicode MS"/>
              </a:rPr>
              <a:t>1</a:t>
            </a:r>
            <a:endParaRPr sz="3200">
              <a:latin typeface="Arial Unicode MS"/>
              <a:cs typeface="Arial Unicode MS"/>
            </a:endParaRPr>
          </a:p>
          <a:p>
            <a:pPr marL="12700">
              <a:lnSpc>
                <a:spcPts val="379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8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27354" y="3806499"/>
            <a:ext cx="329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20" dirty="0">
                <a:latin typeface="Arial Unicode MS"/>
                <a:cs typeface="Arial Unicode MS"/>
              </a:rPr>
              <a:t>=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172450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3731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72450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79014" y="484441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99652" y="338582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79014" y="3375025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>
                <a:moveTo>
                  <a:pt x="0" y="0"/>
                </a:moveTo>
                <a:lnTo>
                  <a:pt x="111918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087194" y="3146036"/>
            <a:ext cx="108966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95"/>
              </a:lnSpc>
              <a:spcBef>
                <a:spcPts val="100"/>
              </a:spcBef>
            </a:pPr>
            <a:r>
              <a:rPr sz="3200" spc="-65" dirty="0">
                <a:latin typeface="Arial Unicode MS"/>
                <a:cs typeface="Arial Unicode MS"/>
              </a:rPr>
              <a:t>0.45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515"/>
              </a:lnSpc>
            </a:pPr>
            <a:r>
              <a:rPr sz="3200" spc="-10" dirty="0">
                <a:latin typeface="Arial Unicode MS"/>
                <a:cs typeface="Arial Unicode MS"/>
              </a:rPr>
              <a:t>0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515"/>
              </a:lnSpc>
            </a:pPr>
            <a:r>
              <a:rPr sz="3200" spc="65" dirty="0">
                <a:latin typeface="Arial Unicode MS"/>
                <a:cs typeface="Arial Unicode MS"/>
              </a:rPr>
              <a:t>−0.5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ts val="3795"/>
              </a:lnSpc>
            </a:pPr>
            <a:r>
              <a:rPr sz="3200" spc="515" dirty="0">
                <a:latin typeface="Arial Unicode MS"/>
                <a:cs typeface="Arial Unicode MS"/>
              </a:rPr>
              <a:t>−</a:t>
            </a:r>
            <a:r>
              <a:rPr sz="3200" spc="-10" dirty="0">
                <a:latin typeface="Arial Unicode MS"/>
                <a:cs typeface="Arial Unicode MS"/>
              </a:rPr>
              <a:t>0</a:t>
            </a:r>
            <a:r>
              <a:rPr sz="3200" spc="-229" dirty="0">
                <a:latin typeface="Arial Unicode MS"/>
                <a:cs typeface="Arial Unicode MS"/>
              </a:rPr>
              <a:t>.</a:t>
            </a:r>
            <a:r>
              <a:rPr sz="3200" spc="-10" dirty="0">
                <a:latin typeface="Arial Unicode MS"/>
                <a:cs typeface="Arial Unicode MS"/>
              </a:rPr>
              <a:t>08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82058" y="4976177"/>
            <a:ext cx="322580" cy="920115"/>
          </a:xfrm>
          <a:custGeom>
            <a:avLst/>
            <a:gdLst/>
            <a:ahLst/>
            <a:cxnLst/>
            <a:rect l="l" t="t" r="r" b="b"/>
            <a:pathLst>
              <a:path w="322579" h="920114">
                <a:moveTo>
                  <a:pt x="286642" y="0"/>
                </a:moveTo>
                <a:lnTo>
                  <a:pt x="245833" y="74783"/>
                </a:lnTo>
                <a:lnTo>
                  <a:pt x="271217" y="75694"/>
                </a:lnTo>
                <a:lnTo>
                  <a:pt x="270889" y="84832"/>
                </a:lnTo>
                <a:lnTo>
                  <a:pt x="262285" y="166999"/>
                </a:lnTo>
                <a:lnTo>
                  <a:pt x="248930" y="243752"/>
                </a:lnTo>
                <a:lnTo>
                  <a:pt x="231665" y="312290"/>
                </a:lnTo>
                <a:lnTo>
                  <a:pt x="211408" y="369733"/>
                </a:lnTo>
                <a:lnTo>
                  <a:pt x="189322" y="412995"/>
                </a:lnTo>
                <a:lnTo>
                  <a:pt x="157794" y="444943"/>
                </a:lnTo>
                <a:lnTo>
                  <a:pt x="132146" y="450217"/>
                </a:lnTo>
                <a:lnTo>
                  <a:pt x="115775" y="460105"/>
                </a:lnTo>
                <a:lnTo>
                  <a:pt x="88732" y="491986"/>
                </a:lnTo>
                <a:lnTo>
                  <a:pt x="64535" y="539384"/>
                </a:lnTo>
                <a:lnTo>
                  <a:pt x="43324" y="599528"/>
                </a:lnTo>
                <a:lnTo>
                  <a:pt x="25543" y="670121"/>
                </a:lnTo>
                <a:lnTo>
                  <a:pt x="11877" y="748657"/>
                </a:lnTo>
                <a:lnTo>
                  <a:pt x="3092" y="832548"/>
                </a:lnTo>
                <a:lnTo>
                  <a:pt x="0" y="918705"/>
                </a:lnTo>
                <a:lnTo>
                  <a:pt x="25383" y="919617"/>
                </a:lnTo>
                <a:lnTo>
                  <a:pt x="28445" y="834329"/>
                </a:lnTo>
                <a:lnTo>
                  <a:pt x="37049" y="752161"/>
                </a:lnTo>
                <a:lnTo>
                  <a:pt x="50405" y="675408"/>
                </a:lnTo>
                <a:lnTo>
                  <a:pt x="67669" y="606870"/>
                </a:lnTo>
                <a:lnTo>
                  <a:pt x="87927" y="549426"/>
                </a:lnTo>
                <a:lnTo>
                  <a:pt x="110012" y="506164"/>
                </a:lnTo>
                <a:lnTo>
                  <a:pt x="141538" y="474216"/>
                </a:lnTo>
                <a:lnTo>
                  <a:pt x="167189" y="468943"/>
                </a:lnTo>
                <a:lnTo>
                  <a:pt x="183559" y="459055"/>
                </a:lnTo>
                <a:lnTo>
                  <a:pt x="210602" y="427174"/>
                </a:lnTo>
                <a:lnTo>
                  <a:pt x="234800" y="379776"/>
                </a:lnTo>
                <a:lnTo>
                  <a:pt x="256010" y="319632"/>
                </a:lnTo>
                <a:lnTo>
                  <a:pt x="273791" y="249039"/>
                </a:lnTo>
                <a:lnTo>
                  <a:pt x="287456" y="170503"/>
                </a:lnTo>
                <a:lnTo>
                  <a:pt x="296241" y="86612"/>
                </a:lnTo>
                <a:lnTo>
                  <a:pt x="296600" y="76606"/>
                </a:lnTo>
                <a:lnTo>
                  <a:pt x="321569" y="76606"/>
                </a:lnTo>
                <a:lnTo>
                  <a:pt x="286642" y="0"/>
                </a:lnTo>
                <a:close/>
              </a:path>
              <a:path w="322579" h="920114">
                <a:moveTo>
                  <a:pt x="321569" y="76606"/>
                </a:moveTo>
                <a:lnTo>
                  <a:pt x="296600" y="76606"/>
                </a:lnTo>
                <a:lnTo>
                  <a:pt x="321984" y="77516"/>
                </a:lnTo>
                <a:lnTo>
                  <a:pt x="321569" y="7660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47085" y="5122747"/>
            <a:ext cx="214629" cy="713740"/>
          </a:xfrm>
          <a:custGeom>
            <a:avLst/>
            <a:gdLst/>
            <a:ahLst/>
            <a:cxnLst/>
            <a:rect l="l" t="t" r="r" b="b"/>
            <a:pathLst>
              <a:path w="214629" h="713739">
                <a:moveTo>
                  <a:pt x="180341" y="0"/>
                </a:moveTo>
                <a:lnTo>
                  <a:pt x="138112" y="73991"/>
                </a:lnTo>
                <a:lnTo>
                  <a:pt x="163474" y="75387"/>
                </a:lnTo>
                <a:lnTo>
                  <a:pt x="160484" y="129692"/>
                </a:lnTo>
                <a:lnTo>
                  <a:pt x="152339" y="189034"/>
                </a:lnTo>
                <a:lnTo>
                  <a:pt x="141781" y="242158"/>
                </a:lnTo>
                <a:lnTo>
                  <a:pt x="129410" y="286623"/>
                </a:lnTo>
                <a:lnTo>
                  <a:pt x="103426" y="338702"/>
                </a:lnTo>
                <a:lnTo>
                  <a:pt x="72153" y="354717"/>
                </a:lnTo>
                <a:lnTo>
                  <a:pt x="54442" y="381181"/>
                </a:lnTo>
                <a:lnTo>
                  <a:pt x="39522" y="418226"/>
                </a:lnTo>
                <a:lnTo>
                  <a:pt x="26515" y="464977"/>
                </a:lnTo>
                <a:lnTo>
                  <a:pt x="15623" y="519782"/>
                </a:lnTo>
                <a:lnTo>
                  <a:pt x="7232" y="580902"/>
                </a:lnTo>
                <a:lnTo>
                  <a:pt x="0" y="712325"/>
                </a:lnTo>
                <a:lnTo>
                  <a:pt x="25361" y="713721"/>
                </a:lnTo>
                <a:lnTo>
                  <a:pt x="32537" y="583331"/>
                </a:lnTo>
                <a:lnTo>
                  <a:pt x="40684" y="523988"/>
                </a:lnTo>
                <a:lnTo>
                  <a:pt x="51240" y="470865"/>
                </a:lnTo>
                <a:lnTo>
                  <a:pt x="63611" y="426399"/>
                </a:lnTo>
                <a:lnTo>
                  <a:pt x="89597" y="374321"/>
                </a:lnTo>
                <a:lnTo>
                  <a:pt x="120869" y="358306"/>
                </a:lnTo>
                <a:lnTo>
                  <a:pt x="138581" y="331842"/>
                </a:lnTo>
                <a:lnTo>
                  <a:pt x="153501" y="294797"/>
                </a:lnTo>
                <a:lnTo>
                  <a:pt x="166508" y="248046"/>
                </a:lnTo>
                <a:lnTo>
                  <a:pt x="177399" y="193240"/>
                </a:lnTo>
                <a:lnTo>
                  <a:pt x="185789" y="132121"/>
                </a:lnTo>
                <a:lnTo>
                  <a:pt x="188835" y="76782"/>
                </a:lnTo>
                <a:lnTo>
                  <a:pt x="213592" y="76782"/>
                </a:lnTo>
                <a:lnTo>
                  <a:pt x="180341" y="0"/>
                </a:lnTo>
                <a:close/>
              </a:path>
              <a:path w="214629" h="713739">
                <a:moveTo>
                  <a:pt x="213592" y="76782"/>
                </a:moveTo>
                <a:lnTo>
                  <a:pt x="188835" y="76782"/>
                </a:lnTo>
                <a:lnTo>
                  <a:pt x="214196" y="78178"/>
                </a:lnTo>
                <a:lnTo>
                  <a:pt x="213592" y="7678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24342" y="4988352"/>
            <a:ext cx="203200" cy="845819"/>
          </a:xfrm>
          <a:custGeom>
            <a:avLst/>
            <a:gdLst/>
            <a:ahLst/>
            <a:cxnLst/>
            <a:rect l="l" t="t" r="r" b="b"/>
            <a:pathLst>
              <a:path w="203200" h="845820">
                <a:moveTo>
                  <a:pt x="50799" y="76459"/>
                </a:moveTo>
                <a:lnTo>
                  <a:pt x="25393" y="76459"/>
                </a:lnTo>
                <a:lnTo>
                  <a:pt x="25457" y="79390"/>
                </a:lnTo>
                <a:lnTo>
                  <a:pt x="30372" y="156291"/>
                </a:lnTo>
                <a:lnTo>
                  <a:pt x="38014" y="228267"/>
                </a:lnTo>
                <a:lnTo>
                  <a:pt x="47953" y="292919"/>
                </a:lnTo>
                <a:lnTo>
                  <a:pt x="59791" y="347925"/>
                </a:lnTo>
                <a:lnTo>
                  <a:pt x="73284" y="391233"/>
                </a:lnTo>
                <a:lnTo>
                  <a:pt x="99267" y="431385"/>
                </a:lnTo>
                <a:lnTo>
                  <a:pt x="113664" y="436236"/>
                </a:lnTo>
                <a:lnTo>
                  <a:pt x="117292" y="439827"/>
                </a:lnTo>
                <a:lnTo>
                  <a:pt x="142234" y="503967"/>
                </a:lnTo>
                <a:lnTo>
                  <a:pt x="153673" y="557117"/>
                </a:lnTo>
                <a:lnTo>
                  <a:pt x="163408" y="620435"/>
                </a:lnTo>
                <a:lnTo>
                  <a:pt x="170931" y="691290"/>
                </a:lnTo>
                <a:lnTo>
                  <a:pt x="175778" y="767128"/>
                </a:lnTo>
                <a:lnTo>
                  <a:pt x="177500" y="845708"/>
                </a:lnTo>
                <a:lnTo>
                  <a:pt x="202893" y="845152"/>
                </a:lnTo>
                <a:lnTo>
                  <a:pt x="201160" y="766040"/>
                </a:lnTo>
                <a:lnTo>
                  <a:pt x="196246" y="689138"/>
                </a:lnTo>
                <a:lnTo>
                  <a:pt x="188602" y="617162"/>
                </a:lnTo>
                <a:lnTo>
                  <a:pt x="178664" y="552510"/>
                </a:lnTo>
                <a:lnTo>
                  <a:pt x="166825" y="497504"/>
                </a:lnTo>
                <a:lnTo>
                  <a:pt x="153333" y="454196"/>
                </a:lnTo>
                <a:lnTo>
                  <a:pt x="127350" y="414044"/>
                </a:lnTo>
                <a:lnTo>
                  <a:pt x="112952" y="409193"/>
                </a:lnTo>
                <a:lnTo>
                  <a:pt x="109325" y="405603"/>
                </a:lnTo>
                <a:lnTo>
                  <a:pt x="84382" y="341463"/>
                </a:lnTo>
                <a:lnTo>
                  <a:pt x="72943" y="288314"/>
                </a:lnTo>
                <a:lnTo>
                  <a:pt x="63210" y="224995"/>
                </a:lnTo>
                <a:lnTo>
                  <a:pt x="55685" y="154139"/>
                </a:lnTo>
                <a:lnTo>
                  <a:pt x="50908" y="79390"/>
                </a:lnTo>
                <a:lnTo>
                  <a:pt x="50799" y="76459"/>
                </a:lnTo>
                <a:close/>
              </a:path>
              <a:path w="203200" h="845820">
                <a:moveTo>
                  <a:pt x="36421" y="0"/>
                </a:moveTo>
                <a:lnTo>
                  <a:pt x="0" y="77015"/>
                </a:lnTo>
                <a:lnTo>
                  <a:pt x="25393" y="76459"/>
                </a:lnTo>
                <a:lnTo>
                  <a:pt x="50799" y="76459"/>
                </a:lnTo>
                <a:lnTo>
                  <a:pt x="50787" y="75904"/>
                </a:lnTo>
                <a:lnTo>
                  <a:pt x="76180" y="75347"/>
                </a:lnTo>
                <a:lnTo>
                  <a:pt x="364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89431" y="5784478"/>
            <a:ext cx="276860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1625" dirty="0">
                <a:latin typeface="Arial Unicode MS"/>
                <a:cs typeface="Arial Unicode MS"/>
              </a:rPr>
              <a:t>𝐚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89734" y="5864174"/>
            <a:ext cx="2470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1860" dirty="0">
                <a:latin typeface="Arial Unicode MS"/>
                <a:cs typeface="Arial Unicode MS"/>
              </a:rPr>
              <a:t>𝐜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51592" y="5866159"/>
            <a:ext cx="21653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3600" spc="-2100" dirty="0">
                <a:latin typeface="Arial Unicode MS"/>
                <a:cs typeface="Arial Unicode MS"/>
              </a:rPr>
              <a:t>𝐟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79159" y="5922405"/>
            <a:ext cx="117983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85"/>
              </a:lnSpc>
            </a:pPr>
            <a:r>
              <a:rPr sz="3200" b="1" spc="-150" dirty="0">
                <a:latin typeface="Arial"/>
                <a:cs typeface="Arial"/>
              </a:rPr>
              <a:t>output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4123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0941" y="131726"/>
            <a:ext cx="71621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25" dirty="0"/>
              <a:t>Forget</a:t>
            </a:r>
            <a:r>
              <a:rPr spc="-300" dirty="0"/>
              <a:t> </a:t>
            </a:r>
            <a:r>
              <a:rPr spc="180" dirty="0"/>
              <a:t>Gate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919796"/>
            <a:ext cx="796861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  <a:tab pos="2564765" algn="l"/>
              </a:tabLst>
            </a:pPr>
            <a:r>
              <a:rPr sz="2800" spc="-140" dirty="0">
                <a:latin typeface="Arial"/>
                <a:cs typeface="Arial"/>
              </a:rPr>
              <a:t>Forget</a:t>
            </a:r>
            <a:r>
              <a:rPr sz="2800" spc="-145" dirty="0">
                <a:latin typeface="Arial"/>
                <a:cs typeface="Arial"/>
              </a:rPr>
              <a:t> gate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lang="en-US" sz="2800" spc="-459" dirty="0">
                <a:latin typeface="Arial Unicode MS"/>
                <a:cs typeface="Arial Unicode MS"/>
              </a:rPr>
              <a:t>f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30" dirty="0">
                <a:latin typeface="Arial"/>
                <a:cs typeface="Arial"/>
              </a:rPr>
              <a:t>zero </a:t>
            </a:r>
            <a:r>
              <a:rPr sz="2400" spc="-150" dirty="0">
                <a:latin typeface="Arial"/>
                <a:cs typeface="Arial"/>
              </a:rPr>
              <a:t>means </a:t>
            </a:r>
            <a:r>
              <a:rPr sz="2400" spc="45" dirty="0">
                <a:latin typeface="Arial"/>
                <a:cs typeface="Arial"/>
              </a:rPr>
              <a:t>“let </a:t>
            </a:r>
            <a:r>
              <a:rPr sz="2400" spc="-55" dirty="0">
                <a:latin typeface="Arial"/>
                <a:cs typeface="Arial"/>
              </a:rPr>
              <a:t>nothing</a:t>
            </a:r>
            <a:r>
              <a:rPr sz="2400" spc="-37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through”.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0" dirty="0">
                <a:latin typeface="Arial"/>
                <a:cs typeface="Arial"/>
              </a:rPr>
              <a:t>one </a:t>
            </a:r>
            <a:r>
              <a:rPr sz="2400" spc="-150" dirty="0">
                <a:latin typeface="Arial"/>
                <a:cs typeface="Arial"/>
              </a:rPr>
              <a:t>means </a:t>
            </a:r>
            <a:r>
              <a:rPr sz="2400" spc="45" dirty="0">
                <a:latin typeface="Arial"/>
                <a:cs typeface="Arial"/>
              </a:rPr>
              <a:t>“let </a:t>
            </a:r>
            <a:r>
              <a:rPr sz="2400" spc="-70" dirty="0">
                <a:latin typeface="Arial"/>
                <a:cs typeface="Arial"/>
              </a:rPr>
              <a:t>everything</a:t>
            </a:r>
            <a:r>
              <a:rPr sz="2400" spc="-3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through!”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A43DFA3B-14A0-EA4A-BBC6-A6A959D9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6" y="2790265"/>
            <a:ext cx="9567050" cy="32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4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39" y="1155034"/>
            <a:ext cx="10472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</a:tabLst>
            </a:pPr>
            <a:r>
              <a:rPr sz="2800" spc="-40" dirty="0">
                <a:latin typeface="Arial"/>
                <a:cs typeface="Arial"/>
              </a:rPr>
              <a:t>Input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gate </a:t>
            </a:r>
            <a:r>
              <a:rPr lang="en-US" sz="2800" spc="-145" dirty="0" err="1">
                <a:latin typeface="Arial"/>
                <a:cs typeface="Arial"/>
              </a:rPr>
              <a:t>i</a:t>
            </a:r>
            <a:r>
              <a:rPr lang="en-US" sz="2800" spc="-145" dirty="0">
                <a:latin typeface="Arial"/>
                <a:cs typeface="Arial"/>
              </a:rPr>
              <a:t>: </a:t>
            </a:r>
            <a:r>
              <a:rPr lang="en-US" sz="2800" spc="-690" dirty="0">
                <a:latin typeface="Arial"/>
                <a:cs typeface="Arial"/>
              </a:rPr>
              <a:t>d      e.     </a:t>
            </a:r>
            <a:r>
              <a:rPr sz="2800" spc="-150" dirty="0" err="1">
                <a:latin typeface="Arial"/>
                <a:cs typeface="Arial"/>
              </a:rPr>
              <a:t>cides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which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values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conveyor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belt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we’ll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update.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306" y="131726"/>
            <a:ext cx="68833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15" dirty="0"/>
              <a:t>Input</a:t>
            </a:r>
            <a:r>
              <a:rPr spc="-290" dirty="0"/>
              <a:t> </a:t>
            </a:r>
            <a:r>
              <a:rPr spc="180" dirty="0"/>
              <a:t>Gate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E6E8CFCE-2074-9B48-AD44-267E5E7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89100"/>
            <a:ext cx="100076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0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8518" y="131726"/>
            <a:ext cx="69651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405" dirty="0"/>
              <a:t>New</a:t>
            </a:r>
            <a:r>
              <a:rPr spc="-310" dirty="0"/>
              <a:t> </a:t>
            </a:r>
            <a:r>
              <a:rPr spc="250" dirty="0"/>
              <a:t>Value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4BB5B7E-EDF2-3048-92F5-CA637FB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0" y="1327149"/>
            <a:ext cx="10581180" cy="44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63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18" y="149655"/>
            <a:ext cx="89887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65" dirty="0"/>
              <a:t>Update </a:t>
            </a:r>
            <a:r>
              <a:rPr spc="320" dirty="0"/>
              <a:t>the </a:t>
            </a:r>
            <a:r>
              <a:rPr spc="340" dirty="0"/>
              <a:t>Conveyor</a:t>
            </a:r>
            <a:r>
              <a:rPr spc="-385" dirty="0"/>
              <a:t> </a:t>
            </a:r>
            <a:r>
              <a:rPr spc="170" dirty="0"/>
              <a:t>Belt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FCB10F74-C396-5A45-BF8A-7938897F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04" y="1111250"/>
            <a:ext cx="10647146" cy="4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53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How to model sequential data?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5175" y="1533144"/>
            <a:ext cx="5882640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4886" y="5171874"/>
            <a:ext cx="499109" cy="528955"/>
          </a:xfrm>
          <a:custGeom>
            <a:avLst/>
            <a:gdLst/>
            <a:ahLst/>
            <a:cxnLst/>
            <a:rect l="l" t="t" r="r" b="b"/>
            <a:pathLst>
              <a:path w="499110" h="528954">
                <a:moveTo>
                  <a:pt x="59161" y="48959"/>
                </a:moveTo>
                <a:lnTo>
                  <a:pt x="45288" y="62016"/>
                </a:lnTo>
                <a:lnTo>
                  <a:pt x="484649" y="528830"/>
                </a:lnTo>
                <a:lnTo>
                  <a:pt x="498521" y="515774"/>
                </a:lnTo>
                <a:lnTo>
                  <a:pt x="59161" y="48959"/>
                </a:lnTo>
                <a:close/>
              </a:path>
              <a:path w="499110" h="528954">
                <a:moveTo>
                  <a:pt x="0" y="0"/>
                </a:moveTo>
                <a:lnTo>
                  <a:pt x="24480" y="81601"/>
                </a:lnTo>
                <a:lnTo>
                  <a:pt x="45288" y="62016"/>
                </a:lnTo>
                <a:lnTo>
                  <a:pt x="36584" y="52768"/>
                </a:lnTo>
                <a:lnTo>
                  <a:pt x="50457" y="39711"/>
                </a:lnTo>
                <a:lnTo>
                  <a:pt x="68987" y="39711"/>
                </a:lnTo>
                <a:lnTo>
                  <a:pt x="79969" y="29375"/>
                </a:lnTo>
                <a:lnTo>
                  <a:pt x="0" y="0"/>
                </a:lnTo>
                <a:close/>
              </a:path>
              <a:path w="499110" h="528954">
                <a:moveTo>
                  <a:pt x="50457" y="39711"/>
                </a:moveTo>
                <a:lnTo>
                  <a:pt x="36584" y="52768"/>
                </a:lnTo>
                <a:lnTo>
                  <a:pt x="45288" y="62016"/>
                </a:lnTo>
                <a:lnTo>
                  <a:pt x="59161" y="48959"/>
                </a:lnTo>
                <a:lnTo>
                  <a:pt x="50457" y="39711"/>
                </a:lnTo>
                <a:close/>
              </a:path>
              <a:path w="499110" h="528954">
                <a:moveTo>
                  <a:pt x="68987" y="39711"/>
                </a:moveTo>
                <a:lnTo>
                  <a:pt x="50457" y="39711"/>
                </a:lnTo>
                <a:lnTo>
                  <a:pt x="59161" y="48959"/>
                </a:lnTo>
                <a:lnTo>
                  <a:pt x="68987" y="3971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5640" y="5254244"/>
            <a:ext cx="346646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e.g. </a:t>
            </a:r>
            <a:r>
              <a:rPr sz="2400" b="1" spc="-155" dirty="0">
                <a:latin typeface="Arial"/>
                <a:cs typeface="Arial"/>
              </a:rPr>
              <a:t>Video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spc="-175" dirty="0">
                <a:latin typeface="Arial"/>
                <a:cs typeface="Arial"/>
              </a:rPr>
              <a:t>classification: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70" dirty="0">
                <a:latin typeface="Arial"/>
                <a:cs typeface="Arial"/>
              </a:rPr>
              <a:t>Sequence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55" dirty="0">
                <a:latin typeface="Arial"/>
                <a:cs typeface="Arial"/>
              </a:rPr>
              <a:t>images </a:t>
            </a:r>
            <a:r>
              <a:rPr sz="2400" spc="-140" dirty="0">
                <a:latin typeface="Arial"/>
                <a:cs typeface="Arial"/>
              </a:rPr>
              <a:t>-&gt;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14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1726"/>
            <a:ext cx="9375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65" dirty="0"/>
              <a:t>Update </a:t>
            </a:r>
            <a:r>
              <a:rPr spc="320" dirty="0"/>
              <a:t>the </a:t>
            </a:r>
            <a:r>
              <a:rPr spc="340" dirty="0"/>
              <a:t>Conveyor</a:t>
            </a:r>
            <a:r>
              <a:rPr spc="-385" dirty="0"/>
              <a:t> </a:t>
            </a:r>
            <a:r>
              <a:rPr spc="170" dirty="0"/>
              <a:t>Belt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215D866D-F558-C448-A2B0-0B79F3ED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94" y="1092200"/>
            <a:ext cx="10595406" cy="49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8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213" y="131726"/>
            <a:ext cx="75610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54" dirty="0"/>
              <a:t>Output</a:t>
            </a:r>
            <a:r>
              <a:rPr spc="-295" dirty="0"/>
              <a:t> </a:t>
            </a:r>
            <a:r>
              <a:rPr spc="180" dirty="0"/>
              <a:t>Gate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10056F-DADC-4B42-A599-44D0C2BF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9" y="1276350"/>
            <a:ext cx="11204559" cy="47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25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239" y="131726"/>
            <a:ext cx="741219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265" dirty="0"/>
              <a:t>Update</a:t>
            </a:r>
            <a:r>
              <a:rPr spc="-305" dirty="0"/>
              <a:t> </a:t>
            </a:r>
            <a:r>
              <a:rPr spc="200" dirty="0"/>
              <a:t>State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C50033B8-F9CB-E843-9C6D-A70B5BCD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4" y="1073150"/>
            <a:ext cx="10656966" cy="49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6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569" y="131726"/>
            <a:ext cx="86150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LSTM: </a:t>
            </a:r>
            <a:r>
              <a:rPr spc="305" dirty="0"/>
              <a:t>Number </a:t>
            </a:r>
            <a:r>
              <a:rPr spc="360" dirty="0"/>
              <a:t>of</a:t>
            </a:r>
            <a:r>
              <a:rPr spc="-350" dirty="0"/>
              <a:t> </a:t>
            </a:r>
            <a:r>
              <a:rPr spc="25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93136" y="2555557"/>
            <a:ext cx="6487795" cy="14645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C00000"/>
                </a:solidFill>
                <a:latin typeface="Arial"/>
                <a:cs typeface="Arial"/>
              </a:rPr>
              <a:t>4 </a:t>
            </a:r>
            <a:r>
              <a:rPr sz="2800" spc="-95" dirty="0">
                <a:latin typeface="Arial"/>
                <a:cs typeface="Arial"/>
              </a:rPr>
              <a:t>parameter </a:t>
            </a:r>
            <a:r>
              <a:rPr sz="2800" spc="-100" dirty="0">
                <a:latin typeface="Arial"/>
                <a:cs typeface="Arial"/>
              </a:rPr>
              <a:t>matrices</a:t>
            </a:r>
            <a:r>
              <a:rPr lang="en-US" sz="2800" spc="-10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f, </a:t>
            </a:r>
            <a:r>
              <a:rPr lang="en-US" sz="2400" spc="-5" dirty="0" err="1">
                <a:latin typeface="Courier New"/>
                <a:cs typeface="Courier New"/>
              </a:rPr>
              <a:t>i</a:t>
            </a:r>
            <a:r>
              <a:rPr lang="en-US" sz="2400" spc="-5" dirty="0">
                <a:latin typeface="Courier New"/>
                <a:cs typeface="Courier New"/>
              </a:rPr>
              <a:t>, c, o  </a:t>
            </a:r>
            <a:endParaRPr sz="24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</a:pPr>
            <a:endParaRPr sz="4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42988"/>
            <a:ext cx="4701872" cy="531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14396" y="1445746"/>
            <a:ext cx="6630034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286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80"/>
              </a:spcBef>
              <a:tabLst>
                <a:tab pos="2277110" algn="l"/>
              </a:tabLst>
            </a:pPr>
            <a:r>
              <a:rPr sz="2800" b="1" spc="-180" dirty="0">
                <a:latin typeface="Arial"/>
                <a:cs typeface="Arial"/>
              </a:rPr>
              <a:t>#parameters:	</a:t>
            </a:r>
            <a:r>
              <a:rPr sz="2600" b="1" spc="-130" dirty="0">
                <a:solidFill>
                  <a:srgbClr val="C00000"/>
                </a:solidFill>
                <a:latin typeface="Arial"/>
                <a:cs typeface="Arial"/>
              </a:rPr>
              <a:t>4 </a:t>
            </a:r>
            <a:r>
              <a:rPr sz="2600" b="1" spc="-165" dirty="0">
                <a:latin typeface="Arial"/>
                <a:cs typeface="Arial"/>
              </a:rPr>
              <a:t>times </a:t>
            </a:r>
            <a:r>
              <a:rPr sz="2600" b="1" spc="-290" dirty="0">
                <a:latin typeface="Arial"/>
                <a:cs typeface="Arial"/>
              </a:rPr>
              <a:t>as </a:t>
            </a:r>
            <a:r>
              <a:rPr sz="2600" b="1" spc="-204" dirty="0">
                <a:latin typeface="Arial"/>
                <a:cs typeface="Arial"/>
              </a:rPr>
              <a:t>many </a:t>
            </a:r>
            <a:r>
              <a:rPr sz="2600" b="1" spc="-290" dirty="0">
                <a:latin typeface="Arial"/>
                <a:cs typeface="Arial"/>
              </a:rPr>
              <a:t>as</a:t>
            </a:r>
            <a:r>
              <a:rPr sz="2600" b="1" spc="-360" dirty="0">
                <a:latin typeface="Arial"/>
                <a:cs typeface="Arial"/>
              </a:rPr>
              <a:t> </a:t>
            </a:r>
            <a:r>
              <a:rPr sz="2600" b="1" spc="-220" dirty="0">
                <a:latin typeface="Arial"/>
                <a:cs typeface="Arial"/>
              </a:rPr>
              <a:t>SimpleRNN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7188" y="4143373"/>
            <a:ext cx="500380" cy="314325"/>
          </a:xfrm>
          <a:custGeom>
            <a:avLst/>
            <a:gdLst/>
            <a:ahLst/>
            <a:cxnLst/>
            <a:rect l="l" t="t" r="r" b="b"/>
            <a:pathLst>
              <a:path w="500380" h="314325">
                <a:moveTo>
                  <a:pt x="0" y="0"/>
                </a:moveTo>
                <a:lnTo>
                  <a:pt x="500062" y="0"/>
                </a:lnTo>
                <a:lnTo>
                  <a:pt x="500062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695" y="4143373"/>
            <a:ext cx="500380" cy="314325"/>
          </a:xfrm>
          <a:custGeom>
            <a:avLst/>
            <a:gdLst/>
            <a:ahLst/>
            <a:cxnLst/>
            <a:rect l="l" t="t" r="r" b="b"/>
            <a:pathLst>
              <a:path w="500380" h="314325">
                <a:moveTo>
                  <a:pt x="0" y="0"/>
                </a:moveTo>
                <a:lnTo>
                  <a:pt x="500062" y="0"/>
                </a:lnTo>
                <a:lnTo>
                  <a:pt x="500062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9733" y="4124321"/>
            <a:ext cx="626745" cy="319405"/>
          </a:xfrm>
          <a:custGeom>
            <a:avLst/>
            <a:gdLst/>
            <a:ahLst/>
            <a:cxnLst/>
            <a:rect l="l" t="t" r="r" b="b"/>
            <a:pathLst>
              <a:path w="626744" h="319404">
                <a:moveTo>
                  <a:pt x="0" y="0"/>
                </a:moveTo>
                <a:lnTo>
                  <a:pt x="626265" y="0"/>
                </a:lnTo>
                <a:lnTo>
                  <a:pt x="626265" y="319090"/>
                </a:lnTo>
                <a:lnTo>
                  <a:pt x="0" y="31909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2375" y="4143373"/>
            <a:ext cx="500380" cy="314325"/>
          </a:xfrm>
          <a:custGeom>
            <a:avLst/>
            <a:gdLst/>
            <a:ahLst/>
            <a:cxnLst/>
            <a:rect l="l" t="t" r="r" b="b"/>
            <a:pathLst>
              <a:path w="500380" h="314325">
                <a:moveTo>
                  <a:pt x="0" y="0"/>
                </a:moveTo>
                <a:lnTo>
                  <a:pt x="500062" y="0"/>
                </a:lnTo>
                <a:lnTo>
                  <a:pt x="500062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976" y="6502341"/>
            <a:ext cx="727964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30" dirty="0">
                <a:solidFill>
                  <a:srgbClr val="BFBFBF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BFBFBF"/>
                </a:solidFill>
                <a:latin typeface="Arial"/>
                <a:cs typeface="Arial"/>
              </a:rPr>
              <a:t>left </a:t>
            </a:r>
            <a:r>
              <a:rPr sz="1800" spc="-45" dirty="0">
                <a:solidFill>
                  <a:srgbClr val="BFBFBF"/>
                </a:solidFill>
                <a:latin typeface="Arial"/>
                <a:cs typeface="Arial"/>
              </a:rPr>
              <a:t>figure </a:t>
            </a:r>
            <a:r>
              <a:rPr sz="1800" spc="-95" dirty="0">
                <a:solidFill>
                  <a:srgbClr val="BFBFBF"/>
                </a:solidFill>
                <a:latin typeface="Arial"/>
                <a:cs typeface="Arial"/>
              </a:rPr>
              <a:t>is </a:t>
            </a:r>
            <a:r>
              <a:rPr sz="1800" spc="-20" dirty="0">
                <a:solidFill>
                  <a:srgbClr val="BFBFBF"/>
                </a:solidFill>
                <a:latin typeface="Arial"/>
                <a:cs typeface="Arial"/>
              </a:rPr>
              <a:t>from </a:t>
            </a:r>
            <a:r>
              <a:rPr sz="1800" spc="-70" dirty="0">
                <a:solidFill>
                  <a:srgbClr val="BFBFBF"/>
                </a:solidFill>
                <a:latin typeface="Arial"/>
                <a:cs typeface="Arial"/>
              </a:rPr>
              <a:t>Christopher </a:t>
            </a:r>
            <a:r>
              <a:rPr sz="1800" spc="-110" dirty="0">
                <a:solidFill>
                  <a:srgbClr val="BFBFBF"/>
                </a:solidFill>
                <a:latin typeface="Arial"/>
                <a:cs typeface="Arial"/>
              </a:rPr>
              <a:t>Olah’s </a:t>
            </a:r>
            <a:r>
              <a:rPr sz="1800" spc="-55" dirty="0">
                <a:solidFill>
                  <a:srgbClr val="BFBFBF"/>
                </a:solidFill>
                <a:latin typeface="Arial"/>
                <a:cs typeface="Arial"/>
              </a:rPr>
              <a:t>blog: </a:t>
            </a:r>
            <a:r>
              <a:rPr sz="1800" spc="-75" dirty="0">
                <a:solidFill>
                  <a:srgbClr val="BFBFBF"/>
                </a:solidFill>
                <a:latin typeface="Arial"/>
                <a:cs typeface="Arial"/>
              </a:rPr>
              <a:t>Understanding </a:t>
            </a:r>
            <a:r>
              <a:rPr sz="1800" spc="-204" dirty="0">
                <a:solidFill>
                  <a:srgbClr val="BFBFBF"/>
                </a:solidFill>
                <a:latin typeface="Arial"/>
                <a:cs typeface="Arial"/>
              </a:rPr>
              <a:t>LSTM</a:t>
            </a:r>
            <a:r>
              <a:rPr sz="1800" spc="-28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BFBFBF"/>
                </a:solidFill>
                <a:latin typeface="Arial"/>
                <a:cs typeface="Arial"/>
              </a:rPr>
              <a:t>Networks.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111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935990"/>
            <a:ext cx="10116185" cy="679673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40"/>
              </a:spcBef>
              <a:buChar char="•"/>
              <a:tabLst>
                <a:tab pos="241300" algn="l"/>
              </a:tabLst>
            </a:pPr>
            <a:r>
              <a:rPr sz="2800" spc="-320" dirty="0">
                <a:latin typeface="Arial"/>
                <a:cs typeface="Arial"/>
              </a:rPr>
              <a:t>LSTM </a:t>
            </a:r>
            <a:r>
              <a:rPr sz="2800" spc="-220" dirty="0">
                <a:latin typeface="Arial"/>
                <a:cs typeface="Arial"/>
              </a:rPr>
              <a:t>uses a </a:t>
            </a:r>
            <a:r>
              <a:rPr sz="2800" spc="-100" dirty="0">
                <a:latin typeface="Arial"/>
                <a:cs typeface="Arial"/>
              </a:rPr>
              <a:t>“</a:t>
            </a:r>
            <a:r>
              <a:rPr sz="2800" spc="-100" dirty="0">
                <a:solidFill>
                  <a:srgbClr val="C00000"/>
                </a:solidFill>
                <a:latin typeface="Arial"/>
                <a:cs typeface="Arial"/>
              </a:rPr>
              <a:t>conveyor </a:t>
            </a:r>
            <a:r>
              <a:rPr sz="2800" spc="45" dirty="0">
                <a:solidFill>
                  <a:srgbClr val="C00000"/>
                </a:solidFill>
                <a:latin typeface="Arial"/>
                <a:cs typeface="Arial"/>
              </a:rPr>
              <a:t>belt</a:t>
            </a:r>
            <a:r>
              <a:rPr sz="2800" spc="45" dirty="0">
                <a:latin typeface="Arial"/>
                <a:cs typeface="Arial"/>
              </a:rPr>
              <a:t>”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get </a:t>
            </a:r>
            <a:r>
              <a:rPr sz="2800" spc="-95" dirty="0">
                <a:latin typeface="Arial"/>
                <a:cs typeface="Arial"/>
              </a:rPr>
              <a:t>longer </a:t>
            </a:r>
            <a:r>
              <a:rPr sz="2800" spc="-90" dirty="0">
                <a:latin typeface="Arial"/>
                <a:cs typeface="Arial"/>
              </a:rPr>
              <a:t>memory </a:t>
            </a:r>
            <a:r>
              <a:rPr sz="2800" spc="-60" dirty="0">
                <a:latin typeface="Arial"/>
                <a:cs typeface="Arial"/>
              </a:rPr>
              <a:t>than</a:t>
            </a:r>
            <a:r>
              <a:rPr sz="2800" spc="-360" dirty="0">
                <a:latin typeface="Arial"/>
                <a:cs typeface="Arial"/>
              </a:rPr>
              <a:t> </a:t>
            </a:r>
            <a:r>
              <a:rPr sz="2800" spc="-190" dirty="0" err="1">
                <a:latin typeface="Arial"/>
                <a:cs typeface="Arial"/>
              </a:rPr>
              <a:t>SimpleRNN</a:t>
            </a:r>
            <a:r>
              <a:rPr sz="2800" spc="-19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2894" y="131726"/>
            <a:ext cx="489610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6EEC970-6F4B-E84C-9FBC-3D6DA4D21EC6}"/>
              </a:ext>
            </a:extLst>
          </p:cNvPr>
          <p:cNvSpPr/>
          <p:nvPr/>
        </p:nvSpPr>
        <p:spPr>
          <a:xfrm>
            <a:off x="6400395" y="1790180"/>
            <a:ext cx="5076786" cy="3305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DD98DD11-527A-124A-B712-EAEB4B7618A9}"/>
              </a:ext>
            </a:extLst>
          </p:cNvPr>
          <p:cNvSpPr txBox="1"/>
          <p:nvPr/>
        </p:nvSpPr>
        <p:spPr>
          <a:xfrm>
            <a:off x="4005651" y="5773271"/>
            <a:ext cx="60204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FF0000"/>
                </a:solidFill>
                <a:latin typeface="Arial"/>
                <a:cs typeface="Arial"/>
              </a:rPr>
              <a:t>Uninterrupted </a:t>
            </a:r>
            <a:r>
              <a:rPr sz="2800" spc="-120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r>
              <a:rPr sz="2800" spc="-3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6D948861-2618-AD45-840A-A6BB2F30A309}"/>
              </a:ext>
            </a:extLst>
          </p:cNvPr>
          <p:cNvSpPr/>
          <p:nvPr/>
        </p:nvSpPr>
        <p:spPr>
          <a:xfrm>
            <a:off x="1657592" y="2700729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868958E5-B24A-AD45-A5CD-1598C6EEC18E}"/>
              </a:ext>
            </a:extLst>
          </p:cNvPr>
          <p:cNvSpPr/>
          <p:nvPr/>
        </p:nvSpPr>
        <p:spPr>
          <a:xfrm>
            <a:off x="1657593" y="2700729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942D19A8-EDA8-A94F-B45B-4F7A2C794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39372"/>
              </p:ext>
            </p:extLst>
          </p:nvPr>
        </p:nvGraphicFramePr>
        <p:xfrm>
          <a:off x="928045" y="2689839"/>
          <a:ext cx="421004" cy="1334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4852">
                <a:tc>
                  <a:txBody>
                    <a:bodyPr/>
                    <a:lstStyle/>
                    <a:p>
                      <a:pPr marL="2540" algn="ctr">
                        <a:lnSpc>
                          <a:spcPts val="885"/>
                        </a:lnSpc>
                        <a:spcBef>
                          <a:spcPts val="60"/>
                        </a:spcBef>
                      </a:pPr>
                      <a:r>
                        <a:rPr sz="900" spc="10" dirty="0">
                          <a:solidFill>
                            <a:srgbClr val="434343"/>
                          </a:solidFill>
                          <a:latin typeface="HelveticaNeue-Light"/>
                          <a:cs typeface="HelveticaNeue-Light"/>
                        </a:rPr>
                        <a:t>Input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7620" marB="0" vert="vert">
                    <a:lnL w="28575">
                      <a:solidFill>
                        <a:srgbClr val="434343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434343"/>
                      </a:solidFill>
                      <a:prstDash val="solid"/>
                    </a:lnT>
                    <a:lnB w="28575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1080"/>
                        </a:lnSpc>
                        <a:spcBef>
                          <a:spcPts val="55"/>
                        </a:spcBef>
                      </a:pPr>
                      <a:r>
                        <a:rPr sz="900" spc="5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7x7 </a:t>
                      </a:r>
                      <a:r>
                        <a:rPr sz="900" spc="10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conv, </a:t>
                      </a:r>
                      <a:r>
                        <a:rPr sz="900" spc="5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64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/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HelveticaNeue-Light"/>
                          <a:cs typeface="HelveticaNeue-Light"/>
                        </a:rPr>
                        <a:t>2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6985" marB="0" vert="vert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4A86E8"/>
                      </a:solidFill>
                      <a:prstDash val="solid"/>
                    </a:lnR>
                    <a:lnT w="28575">
                      <a:solidFill>
                        <a:srgbClr val="FF9900"/>
                      </a:solidFill>
                      <a:prstDash val="solid"/>
                    </a:lnT>
                    <a:lnB w="28575">
                      <a:solidFill>
                        <a:srgbClr val="FF99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940"/>
                        </a:lnSpc>
                      </a:pPr>
                      <a:r>
                        <a:rPr sz="900" spc="10" dirty="0">
                          <a:solidFill>
                            <a:srgbClr val="4A86E8"/>
                          </a:solidFill>
                          <a:latin typeface="HelveticaNeue-Light"/>
                          <a:cs typeface="HelveticaNeue-Light"/>
                        </a:rPr>
                        <a:t>Pool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0" marB="0" vert="vert">
                    <a:lnL w="28575">
                      <a:solidFill>
                        <a:srgbClr val="4A86E8"/>
                      </a:solidFill>
                      <a:prstDash val="solid"/>
                    </a:lnL>
                    <a:lnR w="28575">
                      <a:solidFill>
                        <a:srgbClr val="4A86E8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3BB510E3-F688-2F48-B352-5F31F94B472E}"/>
              </a:ext>
            </a:extLst>
          </p:cNvPr>
          <p:cNvSpPr/>
          <p:nvPr/>
        </p:nvSpPr>
        <p:spPr>
          <a:xfrm>
            <a:off x="1505790" y="2700729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D26B4DDD-20F5-9544-A7A1-0ED54F8A3FAB}"/>
              </a:ext>
            </a:extLst>
          </p:cNvPr>
          <p:cNvSpPr/>
          <p:nvPr/>
        </p:nvSpPr>
        <p:spPr>
          <a:xfrm>
            <a:off x="1505791" y="2700729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70CBB616-41B2-AA40-9928-748F286EFBF5}"/>
              </a:ext>
            </a:extLst>
          </p:cNvPr>
          <p:cNvSpPr/>
          <p:nvPr/>
        </p:nvSpPr>
        <p:spPr>
          <a:xfrm>
            <a:off x="1613363" y="336815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7221C8F9-5804-CE40-AD03-DBF0535908EB}"/>
              </a:ext>
            </a:extLst>
          </p:cNvPr>
          <p:cNvSpPr/>
          <p:nvPr/>
        </p:nvSpPr>
        <p:spPr>
          <a:xfrm>
            <a:off x="1359062" y="3332339"/>
            <a:ext cx="146757" cy="71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DEB1DB1B-1376-AE43-A3E6-CC2D447412EA}"/>
              </a:ext>
            </a:extLst>
          </p:cNvPr>
          <p:cNvSpPr/>
          <p:nvPr/>
        </p:nvSpPr>
        <p:spPr>
          <a:xfrm>
            <a:off x="1765165" y="3332323"/>
            <a:ext cx="95411" cy="71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B7B2AE7E-B6D9-A040-A213-4DA4F63D8658}"/>
              </a:ext>
            </a:extLst>
          </p:cNvPr>
          <p:cNvSpPr/>
          <p:nvPr/>
        </p:nvSpPr>
        <p:spPr>
          <a:xfrm>
            <a:off x="1432524" y="2439121"/>
            <a:ext cx="398780" cy="961390"/>
          </a:xfrm>
          <a:custGeom>
            <a:avLst/>
            <a:gdLst/>
            <a:ahLst/>
            <a:cxnLst/>
            <a:rect l="l" t="t" r="r" b="b"/>
            <a:pathLst>
              <a:path w="398780" h="961389">
                <a:moveTo>
                  <a:pt x="398696" y="960348"/>
                </a:moveTo>
                <a:lnTo>
                  <a:pt x="398028" y="891803"/>
                </a:lnTo>
                <a:lnTo>
                  <a:pt x="396069" y="823570"/>
                </a:lnTo>
                <a:lnTo>
                  <a:pt x="392884" y="755959"/>
                </a:lnTo>
                <a:lnTo>
                  <a:pt x="388535" y="689281"/>
                </a:lnTo>
                <a:lnTo>
                  <a:pt x="383089" y="623847"/>
                </a:lnTo>
                <a:lnTo>
                  <a:pt x="376610" y="559969"/>
                </a:lnTo>
                <a:lnTo>
                  <a:pt x="369162" y="497958"/>
                </a:lnTo>
                <a:lnTo>
                  <a:pt x="360811" y="438124"/>
                </a:lnTo>
                <a:lnTo>
                  <a:pt x="351619" y="380779"/>
                </a:lnTo>
                <a:lnTo>
                  <a:pt x="341653" y="326234"/>
                </a:lnTo>
                <a:lnTo>
                  <a:pt x="330976" y="274799"/>
                </a:lnTo>
                <a:lnTo>
                  <a:pt x="319654" y="226787"/>
                </a:lnTo>
                <a:lnTo>
                  <a:pt x="307750" y="182508"/>
                </a:lnTo>
                <a:lnTo>
                  <a:pt x="295330" y="142273"/>
                </a:lnTo>
                <a:lnTo>
                  <a:pt x="282458" y="106394"/>
                </a:lnTo>
                <a:lnTo>
                  <a:pt x="255615" y="48945"/>
                </a:lnTo>
                <a:lnTo>
                  <a:pt x="227740" y="12651"/>
                </a:lnTo>
                <a:lnTo>
                  <a:pt x="199348" y="0"/>
                </a:lnTo>
                <a:lnTo>
                  <a:pt x="185119" y="3217"/>
                </a:lnTo>
                <a:lnTo>
                  <a:pt x="143080" y="48986"/>
                </a:lnTo>
                <a:lnTo>
                  <a:pt x="116237" y="106482"/>
                </a:lnTo>
                <a:lnTo>
                  <a:pt x="103365" y="142392"/>
                </a:lnTo>
                <a:lnTo>
                  <a:pt x="90945" y="182660"/>
                </a:lnTo>
                <a:lnTo>
                  <a:pt x="79041" y="226976"/>
                </a:lnTo>
                <a:lnTo>
                  <a:pt x="67719" y="275028"/>
                </a:lnTo>
                <a:lnTo>
                  <a:pt x="57042" y="326505"/>
                </a:lnTo>
                <a:lnTo>
                  <a:pt x="47076" y="381096"/>
                </a:lnTo>
                <a:lnTo>
                  <a:pt x="37884" y="438489"/>
                </a:lnTo>
                <a:lnTo>
                  <a:pt x="29533" y="498373"/>
                </a:lnTo>
                <a:lnTo>
                  <a:pt x="22085" y="560436"/>
                </a:lnTo>
                <a:lnTo>
                  <a:pt x="15606" y="624367"/>
                </a:lnTo>
                <a:lnTo>
                  <a:pt x="10160" y="689855"/>
                </a:lnTo>
                <a:lnTo>
                  <a:pt x="5811" y="756588"/>
                </a:lnTo>
                <a:lnTo>
                  <a:pt x="2626" y="824256"/>
                </a:lnTo>
                <a:lnTo>
                  <a:pt x="667" y="892546"/>
                </a:lnTo>
                <a:lnTo>
                  <a:pt x="0" y="961148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4E2E4B05-7082-894F-9C4A-C3553FCF42AE}"/>
              </a:ext>
            </a:extLst>
          </p:cNvPr>
          <p:cNvSpPr/>
          <p:nvPr/>
        </p:nvSpPr>
        <p:spPr>
          <a:xfrm>
            <a:off x="2052595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4E716815-54FD-C946-BDCD-31AC96E01471}"/>
              </a:ext>
            </a:extLst>
          </p:cNvPr>
          <p:cNvSpPr/>
          <p:nvPr/>
        </p:nvSpPr>
        <p:spPr>
          <a:xfrm>
            <a:off x="2052595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345C4BBF-5E94-B743-B118-75B4456969D0}"/>
              </a:ext>
            </a:extLst>
          </p:cNvPr>
          <p:cNvSpPr/>
          <p:nvPr/>
        </p:nvSpPr>
        <p:spPr>
          <a:xfrm>
            <a:off x="1900792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464CB5E-BB1E-EC48-AC86-6119DB01D14B}"/>
              </a:ext>
            </a:extLst>
          </p:cNvPr>
          <p:cNvSpPr/>
          <p:nvPr/>
        </p:nvSpPr>
        <p:spPr>
          <a:xfrm>
            <a:off x="1900793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27B9DBE0-A34F-4E40-9020-2B8254056BBE}"/>
              </a:ext>
            </a:extLst>
          </p:cNvPr>
          <p:cNvSpPr/>
          <p:nvPr/>
        </p:nvSpPr>
        <p:spPr>
          <a:xfrm>
            <a:off x="2008366" y="336538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D91E0ED-6CA3-1C44-BC89-CBDB58CB4AA3}"/>
              </a:ext>
            </a:extLst>
          </p:cNvPr>
          <p:cNvSpPr/>
          <p:nvPr/>
        </p:nvSpPr>
        <p:spPr>
          <a:xfrm>
            <a:off x="1855815" y="3365478"/>
            <a:ext cx="45085" cy="3175"/>
          </a:xfrm>
          <a:custGeom>
            <a:avLst/>
            <a:gdLst/>
            <a:ahLst/>
            <a:cxnLst/>
            <a:rect l="l" t="t" r="r" b="b"/>
            <a:pathLst>
              <a:path w="45085" h="3175">
                <a:moveTo>
                  <a:pt x="-4762" y="1399"/>
                </a:moveTo>
                <a:lnTo>
                  <a:pt x="49550" y="1399"/>
                </a:lnTo>
              </a:path>
            </a:pathLst>
          </a:custGeom>
          <a:ln w="123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8135536D-662E-5746-A3DC-58743B054D44}"/>
              </a:ext>
            </a:extLst>
          </p:cNvPr>
          <p:cNvSpPr/>
          <p:nvPr/>
        </p:nvSpPr>
        <p:spPr>
          <a:xfrm>
            <a:off x="2155404" y="3330168"/>
            <a:ext cx="105879" cy="71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33F7C20C-F697-D446-9F7E-3FB0805423BA}"/>
              </a:ext>
            </a:extLst>
          </p:cNvPr>
          <p:cNvSpPr/>
          <p:nvPr/>
        </p:nvSpPr>
        <p:spPr>
          <a:xfrm>
            <a:off x="1831220" y="2393291"/>
            <a:ext cx="401320" cy="1006475"/>
          </a:xfrm>
          <a:custGeom>
            <a:avLst/>
            <a:gdLst/>
            <a:ahLst/>
            <a:cxnLst/>
            <a:rect l="l" t="t" r="r" b="b"/>
            <a:pathLst>
              <a:path w="401319" h="1006475">
                <a:moveTo>
                  <a:pt x="0" y="1006178"/>
                </a:moveTo>
                <a:lnTo>
                  <a:pt x="611" y="937622"/>
                </a:lnTo>
                <a:lnTo>
                  <a:pt x="2408" y="869349"/>
                </a:lnTo>
                <a:lnTo>
                  <a:pt x="5334" y="801644"/>
                </a:lnTo>
                <a:lnTo>
                  <a:pt x="9332" y="734789"/>
                </a:lnTo>
                <a:lnTo>
                  <a:pt x="14346" y="669068"/>
                </a:lnTo>
                <a:lnTo>
                  <a:pt x="20320" y="604765"/>
                </a:lnTo>
                <a:lnTo>
                  <a:pt x="27197" y="542162"/>
                </a:lnTo>
                <a:lnTo>
                  <a:pt x="34921" y="481544"/>
                </a:lnTo>
                <a:lnTo>
                  <a:pt x="43435" y="423193"/>
                </a:lnTo>
                <a:lnTo>
                  <a:pt x="52683" y="367394"/>
                </a:lnTo>
                <a:lnTo>
                  <a:pt x="62608" y="314430"/>
                </a:lnTo>
                <a:lnTo>
                  <a:pt x="73154" y="264584"/>
                </a:lnTo>
                <a:lnTo>
                  <a:pt x="84265" y="218140"/>
                </a:lnTo>
                <a:lnTo>
                  <a:pt x="95884" y="175381"/>
                </a:lnTo>
                <a:lnTo>
                  <a:pt x="107954" y="136591"/>
                </a:lnTo>
                <a:lnTo>
                  <a:pt x="133223" y="72052"/>
                </a:lnTo>
                <a:lnTo>
                  <a:pt x="159621" y="26789"/>
                </a:lnTo>
                <a:lnTo>
                  <a:pt x="200348" y="0"/>
                </a:lnTo>
                <a:lnTo>
                  <a:pt x="213998" y="3064"/>
                </a:lnTo>
                <a:lnTo>
                  <a:pt x="254386" y="46776"/>
                </a:lnTo>
                <a:lnTo>
                  <a:pt x="280276" y="101851"/>
                </a:lnTo>
                <a:lnTo>
                  <a:pt x="304811" y="175033"/>
                </a:lnTo>
                <a:lnTo>
                  <a:pt x="316430" y="217707"/>
                </a:lnTo>
                <a:lnTo>
                  <a:pt x="327541" y="264059"/>
                </a:lnTo>
                <a:lnTo>
                  <a:pt x="338087" y="313806"/>
                </a:lnTo>
                <a:lnTo>
                  <a:pt x="348012" y="366665"/>
                </a:lnTo>
                <a:lnTo>
                  <a:pt x="357260" y="422353"/>
                </a:lnTo>
                <a:lnTo>
                  <a:pt x="365774" y="480587"/>
                </a:lnTo>
                <a:lnTo>
                  <a:pt x="373498" y="541085"/>
                </a:lnTo>
                <a:lnTo>
                  <a:pt x="380375" y="603563"/>
                </a:lnTo>
                <a:lnTo>
                  <a:pt x="386349" y="667739"/>
                </a:lnTo>
                <a:lnTo>
                  <a:pt x="391363" y="733330"/>
                </a:lnTo>
                <a:lnTo>
                  <a:pt x="395361" y="800052"/>
                </a:lnTo>
                <a:lnTo>
                  <a:pt x="398287" y="867622"/>
                </a:lnTo>
                <a:lnTo>
                  <a:pt x="400084" y="935759"/>
                </a:lnTo>
                <a:lnTo>
                  <a:pt x="400696" y="1004179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69E7DAAF-140B-6A4E-A30E-9853B39109B0}"/>
              </a:ext>
            </a:extLst>
          </p:cNvPr>
          <p:cNvSpPr/>
          <p:nvPr/>
        </p:nvSpPr>
        <p:spPr>
          <a:xfrm>
            <a:off x="2453375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966A6F6D-F975-DC44-861E-9627DDE06D9B}"/>
              </a:ext>
            </a:extLst>
          </p:cNvPr>
          <p:cNvSpPr/>
          <p:nvPr/>
        </p:nvSpPr>
        <p:spPr>
          <a:xfrm>
            <a:off x="2453376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3F560A9A-4174-0549-BE33-BAFFD9AE17F7}"/>
              </a:ext>
            </a:extLst>
          </p:cNvPr>
          <p:cNvSpPr/>
          <p:nvPr/>
        </p:nvSpPr>
        <p:spPr>
          <a:xfrm>
            <a:off x="2301573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60515200-EF7B-4D4B-997E-3ABBA96AEBC6}"/>
              </a:ext>
            </a:extLst>
          </p:cNvPr>
          <p:cNvSpPr/>
          <p:nvPr/>
        </p:nvSpPr>
        <p:spPr>
          <a:xfrm>
            <a:off x="2301573" y="269795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741B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8E188676-D79C-DC4C-8913-47BCC363BA46}"/>
              </a:ext>
            </a:extLst>
          </p:cNvPr>
          <p:cNvSpPr/>
          <p:nvPr/>
        </p:nvSpPr>
        <p:spPr>
          <a:xfrm>
            <a:off x="2409145" y="336538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8DE37756-44AF-1347-8387-9DEFD1C37F6A}"/>
              </a:ext>
            </a:extLst>
          </p:cNvPr>
          <p:cNvSpPr/>
          <p:nvPr/>
        </p:nvSpPr>
        <p:spPr>
          <a:xfrm>
            <a:off x="2256521" y="3365323"/>
            <a:ext cx="45720" cy="1270"/>
          </a:xfrm>
          <a:custGeom>
            <a:avLst/>
            <a:gdLst/>
            <a:ahLst/>
            <a:cxnLst/>
            <a:rect l="l" t="t" r="r" b="b"/>
            <a:pathLst>
              <a:path w="45719" h="1270">
                <a:moveTo>
                  <a:pt x="-4762" y="400"/>
                </a:moveTo>
                <a:lnTo>
                  <a:pt x="49950" y="400"/>
                </a:lnTo>
              </a:path>
            </a:pathLst>
          </a:custGeom>
          <a:ln w="103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81951404-75DC-3049-9792-6270F61BC52A}"/>
              </a:ext>
            </a:extLst>
          </p:cNvPr>
          <p:cNvSpPr/>
          <p:nvPr/>
        </p:nvSpPr>
        <p:spPr>
          <a:xfrm>
            <a:off x="2556185" y="3330168"/>
            <a:ext cx="100324" cy="71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942E0F90-66AD-0140-BA13-10A60D095AA2}"/>
              </a:ext>
            </a:extLst>
          </p:cNvPr>
          <p:cNvSpPr/>
          <p:nvPr/>
        </p:nvSpPr>
        <p:spPr>
          <a:xfrm>
            <a:off x="2231928" y="2408222"/>
            <a:ext cx="395605" cy="989965"/>
          </a:xfrm>
          <a:custGeom>
            <a:avLst/>
            <a:gdLst/>
            <a:ahLst/>
            <a:cxnLst/>
            <a:rect l="l" t="t" r="r" b="b"/>
            <a:pathLst>
              <a:path w="395604" h="989964">
                <a:moveTo>
                  <a:pt x="0" y="989092"/>
                </a:moveTo>
                <a:lnTo>
                  <a:pt x="602" y="921700"/>
                </a:lnTo>
                <a:lnTo>
                  <a:pt x="2374" y="854587"/>
                </a:lnTo>
                <a:lnTo>
                  <a:pt x="5259" y="788031"/>
                </a:lnTo>
                <a:lnTo>
                  <a:pt x="9202" y="722312"/>
                </a:lnTo>
                <a:lnTo>
                  <a:pt x="14146" y="657707"/>
                </a:lnTo>
                <a:lnTo>
                  <a:pt x="20036" y="594495"/>
                </a:lnTo>
                <a:lnTo>
                  <a:pt x="26817" y="532955"/>
                </a:lnTo>
                <a:lnTo>
                  <a:pt x="34433" y="473367"/>
                </a:lnTo>
                <a:lnTo>
                  <a:pt x="42828" y="416007"/>
                </a:lnTo>
                <a:lnTo>
                  <a:pt x="51947" y="361156"/>
                </a:lnTo>
                <a:lnTo>
                  <a:pt x="61733" y="309091"/>
                </a:lnTo>
                <a:lnTo>
                  <a:pt x="72132" y="260091"/>
                </a:lnTo>
                <a:lnTo>
                  <a:pt x="83087" y="214436"/>
                </a:lnTo>
                <a:lnTo>
                  <a:pt x="94544" y="172403"/>
                </a:lnTo>
                <a:lnTo>
                  <a:pt x="106445" y="134272"/>
                </a:lnTo>
                <a:lnTo>
                  <a:pt x="131362" y="70828"/>
                </a:lnTo>
                <a:lnTo>
                  <a:pt x="157391" y="26334"/>
                </a:lnTo>
                <a:lnTo>
                  <a:pt x="197549" y="0"/>
                </a:lnTo>
                <a:lnTo>
                  <a:pt x="211008" y="3021"/>
                </a:lnTo>
                <a:lnTo>
                  <a:pt x="250832" y="46110"/>
                </a:lnTo>
                <a:lnTo>
                  <a:pt x="276360" y="100402"/>
                </a:lnTo>
                <a:lnTo>
                  <a:pt x="300552" y="172543"/>
                </a:lnTo>
                <a:lnTo>
                  <a:pt x="312009" y="214609"/>
                </a:lnTo>
                <a:lnTo>
                  <a:pt x="322964" y="260302"/>
                </a:lnTo>
                <a:lnTo>
                  <a:pt x="333363" y="309341"/>
                </a:lnTo>
                <a:lnTo>
                  <a:pt x="343149" y="361448"/>
                </a:lnTo>
                <a:lnTo>
                  <a:pt x="352268" y="416344"/>
                </a:lnTo>
                <a:lnTo>
                  <a:pt x="360663" y="473749"/>
                </a:lnTo>
                <a:lnTo>
                  <a:pt x="368279" y="533387"/>
                </a:lnTo>
                <a:lnTo>
                  <a:pt x="375060" y="594976"/>
                </a:lnTo>
                <a:lnTo>
                  <a:pt x="380950" y="658239"/>
                </a:lnTo>
                <a:lnTo>
                  <a:pt x="385894" y="722896"/>
                </a:lnTo>
                <a:lnTo>
                  <a:pt x="389837" y="788669"/>
                </a:lnTo>
                <a:lnTo>
                  <a:pt x="392722" y="855278"/>
                </a:lnTo>
                <a:lnTo>
                  <a:pt x="394494" y="922445"/>
                </a:lnTo>
                <a:lnTo>
                  <a:pt x="395097" y="989892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3D644558-B31B-C548-ABB3-1D38CC686463}"/>
              </a:ext>
            </a:extLst>
          </p:cNvPr>
          <p:cNvSpPr/>
          <p:nvPr/>
        </p:nvSpPr>
        <p:spPr>
          <a:xfrm>
            <a:off x="2852601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2910EBD9-3B5E-0D4C-A62F-23E4FFA56250}"/>
              </a:ext>
            </a:extLst>
          </p:cNvPr>
          <p:cNvSpPr/>
          <p:nvPr/>
        </p:nvSpPr>
        <p:spPr>
          <a:xfrm>
            <a:off x="2852601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3E6FA377-D719-414E-8789-0BF7F7C3E9E8}"/>
              </a:ext>
            </a:extLst>
          </p:cNvPr>
          <p:cNvSpPr/>
          <p:nvPr/>
        </p:nvSpPr>
        <p:spPr>
          <a:xfrm>
            <a:off x="2700799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4A01F625-63FB-5E4C-BE95-C5270AA8A409}"/>
              </a:ext>
            </a:extLst>
          </p:cNvPr>
          <p:cNvSpPr/>
          <p:nvPr/>
        </p:nvSpPr>
        <p:spPr>
          <a:xfrm>
            <a:off x="2700800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3FD9DE7-F5E1-BC4E-ACA0-569997D6187D}"/>
              </a:ext>
            </a:extLst>
          </p:cNvPr>
          <p:cNvSpPr/>
          <p:nvPr/>
        </p:nvSpPr>
        <p:spPr>
          <a:xfrm>
            <a:off x="2808372" y="336676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F4A3E7F9-D798-DC4A-8816-F21ABA903A03}"/>
              </a:ext>
            </a:extLst>
          </p:cNvPr>
          <p:cNvSpPr/>
          <p:nvPr/>
        </p:nvSpPr>
        <p:spPr>
          <a:xfrm>
            <a:off x="2651748" y="3366123"/>
            <a:ext cx="49530" cy="1270"/>
          </a:xfrm>
          <a:custGeom>
            <a:avLst/>
            <a:gdLst/>
            <a:ahLst/>
            <a:cxnLst/>
            <a:rect l="l" t="t" r="r" b="b"/>
            <a:pathLst>
              <a:path w="49529" h="1270">
                <a:moveTo>
                  <a:pt x="-4762" y="400"/>
                </a:moveTo>
                <a:lnTo>
                  <a:pt x="53949" y="400"/>
                </a:lnTo>
              </a:path>
            </a:pathLst>
          </a:custGeom>
          <a:ln w="103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4E4CFE0C-2B86-3B46-BD1D-611F49B5B633}"/>
              </a:ext>
            </a:extLst>
          </p:cNvPr>
          <p:cNvSpPr/>
          <p:nvPr/>
        </p:nvSpPr>
        <p:spPr>
          <a:xfrm>
            <a:off x="2955410" y="3331245"/>
            <a:ext cx="100177" cy="719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2">
            <a:extLst>
              <a:ext uri="{FF2B5EF4-FFF2-40B4-BE49-F238E27FC236}">
                <a16:creationId xmlns:a16="http://schemas.microsoft.com/office/drawing/2014/main" id="{5B7BD0D5-7147-784A-8435-48E26BA6C167}"/>
              </a:ext>
            </a:extLst>
          </p:cNvPr>
          <p:cNvSpPr/>
          <p:nvPr/>
        </p:nvSpPr>
        <p:spPr>
          <a:xfrm>
            <a:off x="2627136" y="2408221"/>
            <a:ext cx="399415" cy="990600"/>
          </a:xfrm>
          <a:custGeom>
            <a:avLst/>
            <a:gdLst/>
            <a:ahLst/>
            <a:cxnLst/>
            <a:rect l="l" t="t" r="r" b="b"/>
            <a:pathLst>
              <a:path w="399414" h="990600">
                <a:moveTo>
                  <a:pt x="399096" y="990170"/>
                </a:moveTo>
                <a:lnTo>
                  <a:pt x="398486" y="922704"/>
                </a:lnTo>
                <a:lnTo>
                  <a:pt x="396697" y="855518"/>
                </a:lnTo>
                <a:lnTo>
                  <a:pt x="393783" y="788890"/>
                </a:lnTo>
                <a:lnTo>
                  <a:pt x="389800" y="723099"/>
                </a:lnTo>
                <a:lnTo>
                  <a:pt x="384806" y="658424"/>
                </a:lnTo>
                <a:lnTo>
                  <a:pt x="378856" y="595143"/>
                </a:lnTo>
                <a:lnTo>
                  <a:pt x="372006" y="533536"/>
                </a:lnTo>
                <a:lnTo>
                  <a:pt x="364313" y="473883"/>
                </a:lnTo>
                <a:lnTo>
                  <a:pt x="355833" y="416460"/>
                </a:lnTo>
                <a:lnTo>
                  <a:pt x="346622" y="361549"/>
                </a:lnTo>
                <a:lnTo>
                  <a:pt x="336737" y="309428"/>
                </a:lnTo>
                <a:lnTo>
                  <a:pt x="326233" y="260375"/>
                </a:lnTo>
                <a:lnTo>
                  <a:pt x="315167" y="214670"/>
                </a:lnTo>
                <a:lnTo>
                  <a:pt x="303594" y="172591"/>
                </a:lnTo>
                <a:lnTo>
                  <a:pt x="291572" y="134418"/>
                </a:lnTo>
                <a:lnTo>
                  <a:pt x="266404" y="70905"/>
                </a:lnTo>
                <a:lnTo>
                  <a:pt x="240111" y="26362"/>
                </a:lnTo>
                <a:lnTo>
                  <a:pt x="199548" y="0"/>
                </a:lnTo>
                <a:lnTo>
                  <a:pt x="185951" y="3018"/>
                </a:lnTo>
                <a:lnTo>
                  <a:pt x="145725" y="46067"/>
                </a:lnTo>
                <a:lnTo>
                  <a:pt x="119938" y="100308"/>
                </a:lnTo>
                <a:lnTo>
                  <a:pt x="95501" y="172382"/>
                </a:lnTo>
                <a:lnTo>
                  <a:pt x="83928" y="214409"/>
                </a:lnTo>
                <a:lnTo>
                  <a:pt x="72862" y="260059"/>
                </a:lnTo>
                <a:lnTo>
                  <a:pt x="62358" y="309053"/>
                </a:lnTo>
                <a:lnTo>
                  <a:pt x="52473" y="361111"/>
                </a:lnTo>
                <a:lnTo>
                  <a:pt x="43262" y="415956"/>
                </a:lnTo>
                <a:lnTo>
                  <a:pt x="34782" y="473308"/>
                </a:lnTo>
                <a:lnTo>
                  <a:pt x="27089" y="532890"/>
                </a:lnTo>
                <a:lnTo>
                  <a:pt x="20239" y="594422"/>
                </a:lnTo>
                <a:lnTo>
                  <a:pt x="14289" y="657626"/>
                </a:lnTo>
                <a:lnTo>
                  <a:pt x="9295" y="722223"/>
                </a:lnTo>
                <a:lnTo>
                  <a:pt x="5312" y="787934"/>
                </a:lnTo>
                <a:lnTo>
                  <a:pt x="2398" y="854481"/>
                </a:lnTo>
                <a:lnTo>
                  <a:pt x="609" y="921586"/>
                </a:lnTo>
                <a:lnTo>
                  <a:pt x="0" y="98897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65382F37-A014-7347-A690-CB55105A54CD}"/>
              </a:ext>
            </a:extLst>
          </p:cNvPr>
          <p:cNvSpPr/>
          <p:nvPr/>
        </p:nvSpPr>
        <p:spPr>
          <a:xfrm>
            <a:off x="3247604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4">
            <a:extLst>
              <a:ext uri="{FF2B5EF4-FFF2-40B4-BE49-F238E27FC236}">
                <a16:creationId xmlns:a16="http://schemas.microsoft.com/office/drawing/2014/main" id="{B3E54808-0E6E-1941-9493-C07EC9F574F9}"/>
              </a:ext>
            </a:extLst>
          </p:cNvPr>
          <p:cNvSpPr/>
          <p:nvPr/>
        </p:nvSpPr>
        <p:spPr>
          <a:xfrm>
            <a:off x="3247604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5">
            <a:extLst>
              <a:ext uri="{FF2B5EF4-FFF2-40B4-BE49-F238E27FC236}">
                <a16:creationId xmlns:a16="http://schemas.microsoft.com/office/drawing/2014/main" id="{B7EC5039-D33E-AD43-9AA0-1B40D276147B}"/>
              </a:ext>
            </a:extLst>
          </p:cNvPr>
          <p:cNvSpPr/>
          <p:nvPr/>
        </p:nvSpPr>
        <p:spPr>
          <a:xfrm>
            <a:off x="3095801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6">
            <a:extLst>
              <a:ext uri="{FF2B5EF4-FFF2-40B4-BE49-F238E27FC236}">
                <a16:creationId xmlns:a16="http://schemas.microsoft.com/office/drawing/2014/main" id="{1984B304-7523-9142-93F2-125BA7909A54}"/>
              </a:ext>
            </a:extLst>
          </p:cNvPr>
          <p:cNvSpPr/>
          <p:nvPr/>
        </p:nvSpPr>
        <p:spPr>
          <a:xfrm>
            <a:off x="3095802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7">
            <a:extLst>
              <a:ext uri="{FF2B5EF4-FFF2-40B4-BE49-F238E27FC236}">
                <a16:creationId xmlns:a16="http://schemas.microsoft.com/office/drawing/2014/main" id="{E2730936-284A-4E43-BC85-881D2DF84F45}"/>
              </a:ext>
            </a:extLst>
          </p:cNvPr>
          <p:cNvSpPr/>
          <p:nvPr/>
        </p:nvSpPr>
        <p:spPr>
          <a:xfrm>
            <a:off x="3203374" y="336399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8">
            <a:extLst>
              <a:ext uri="{FF2B5EF4-FFF2-40B4-BE49-F238E27FC236}">
                <a16:creationId xmlns:a16="http://schemas.microsoft.com/office/drawing/2014/main" id="{E2525744-A177-2245-9709-950427604CAE}"/>
              </a:ext>
            </a:extLst>
          </p:cNvPr>
          <p:cNvSpPr/>
          <p:nvPr/>
        </p:nvSpPr>
        <p:spPr>
          <a:xfrm>
            <a:off x="3050825" y="3364001"/>
            <a:ext cx="45085" cy="3810"/>
          </a:xfrm>
          <a:custGeom>
            <a:avLst/>
            <a:gdLst/>
            <a:ahLst/>
            <a:cxnLst/>
            <a:rect l="l" t="t" r="r" b="b"/>
            <a:pathLst>
              <a:path w="45085" h="3810">
                <a:moveTo>
                  <a:pt x="-4762" y="1599"/>
                </a:moveTo>
                <a:lnTo>
                  <a:pt x="49550" y="1599"/>
                </a:lnTo>
              </a:path>
            </a:pathLst>
          </a:custGeom>
          <a:ln w="127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9">
            <a:extLst>
              <a:ext uri="{FF2B5EF4-FFF2-40B4-BE49-F238E27FC236}">
                <a16:creationId xmlns:a16="http://schemas.microsoft.com/office/drawing/2014/main" id="{5B4BC7C2-25CF-5D46-940E-B893704F64DC}"/>
              </a:ext>
            </a:extLst>
          </p:cNvPr>
          <p:cNvSpPr/>
          <p:nvPr/>
        </p:nvSpPr>
        <p:spPr>
          <a:xfrm>
            <a:off x="3350413" y="3329090"/>
            <a:ext cx="105882" cy="71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0">
            <a:extLst>
              <a:ext uri="{FF2B5EF4-FFF2-40B4-BE49-F238E27FC236}">
                <a16:creationId xmlns:a16="http://schemas.microsoft.com/office/drawing/2014/main" id="{367E3820-542B-A940-90F3-78772C69E329}"/>
              </a:ext>
            </a:extLst>
          </p:cNvPr>
          <p:cNvSpPr/>
          <p:nvPr/>
        </p:nvSpPr>
        <p:spPr>
          <a:xfrm>
            <a:off x="3026231" y="2455060"/>
            <a:ext cx="401320" cy="943610"/>
          </a:xfrm>
          <a:custGeom>
            <a:avLst/>
            <a:gdLst/>
            <a:ahLst/>
            <a:cxnLst/>
            <a:rect l="l" t="t" r="r" b="b"/>
            <a:pathLst>
              <a:path w="401320" h="943610">
                <a:moveTo>
                  <a:pt x="0" y="943331"/>
                </a:moveTo>
                <a:lnTo>
                  <a:pt x="670" y="876001"/>
                </a:lnTo>
                <a:lnTo>
                  <a:pt x="2639" y="808976"/>
                </a:lnTo>
                <a:lnTo>
                  <a:pt x="5841" y="742563"/>
                </a:lnTo>
                <a:lnTo>
                  <a:pt x="10211" y="677067"/>
                </a:lnTo>
                <a:lnTo>
                  <a:pt x="15684" y="612793"/>
                </a:lnTo>
                <a:lnTo>
                  <a:pt x="22195" y="550047"/>
                </a:lnTo>
                <a:lnTo>
                  <a:pt x="29681" y="489134"/>
                </a:lnTo>
                <a:lnTo>
                  <a:pt x="38074" y="430360"/>
                </a:lnTo>
                <a:lnTo>
                  <a:pt x="47312" y="374031"/>
                </a:lnTo>
                <a:lnTo>
                  <a:pt x="57328" y="320453"/>
                </a:lnTo>
                <a:lnTo>
                  <a:pt x="68059" y="269930"/>
                </a:lnTo>
                <a:lnTo>
                  <a:pt x="79438" y="222768"/>
                </a:lnTo>
                <a:lnTo>
                  <a:pt x="91401" y="179274"/>
                </a:lnTo>
                <a:lnTo>
                  <a:pt x="103884" y="139752"/>
                </a:lnTo>
                <a:lnTo>
                  <a:pt x="130147" y="73848"/>
                </a:lnTo>
                <a:lnTo>
                  <a:pt x="157708" y="27502"/>
                </a:lnTo>
                <a:lnTo>
                  <a:pt x="200348" y="0"/>
                </a:lnTo>
                <a:lnTo>
                  <a:pt x="214647" y="3150"/>
                </a:lnTo>
                <a:lnTo>
                  <a:pt x="256898" y="47976"/>
                </a:lnTo>
                <a:lnTo>
                  <a:pt x="283875" y="104287"/>
                </a:lnTo>
                <a:lnTo>
                  <a:pt x="309294" y="178894"/>
                </a:lnTo>
                <a:lnTo>
                  <a:pt x="321257" y="222297"/>
                </a:lnTo>
                <a:lnTo>
                  <a:pt x="332636" y="269358"/>
                </a:lnTo>
                <a:lnTo>
                  <a:pt x="343367" y="319774"/>
                </a:lnTo>
                <a:lnTo>
                  <a:pt x="353383" y="373239"/>
                </a:lnTo>
                <a:lnTo>
                  <a:pt x="362621" y="429449"/>
                </a:lnTo>
                <a:lnTo>
                  <a:pt x="371014" y="488098"/>
                </a:lnTo>
                <a:lnTo>
                  <a:pt x="378500" y="548881"/>
                </a:lnTo>
                <a:lnTo>
                  <a:pt x="385011" y="611494"/>
                </a:lnTo>
                <a:lnTo>
                  <a:pt x="390484" y="675632"/>
                </a:lnTo>
                <a:lnTo>
                  <a:pt x="394854" y="740990"/>
                </a:lnTo>
                <a:lnTo>
                  <a:pt x="398056" y="807262"/>
                </a:lnTo>
                <a:lnTo>
                  <a:pt x="400025" y="874144"/>
                </a:lnTo>
                <a:lnTo>
                  <a:pt x="400696" y="941332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51">
            <a:extLst>
              <a:ext uri="{FF2B5EF4-FFF2-40B4-BE49-F238E27FC236}">
                <a16:creationId xmlns:a16="http://schemas.microsoft.com/office/drawing/2014/main" id="{560CC0B4-6845-1C4C-9BA6-2C6DE30D8130}"/>
              </a:ext>
            </a:extLst>
          </p:cNvPr>
          <p:cNvSpPr/>
          <p:nvPr/>
        </p:nvSpPr>
        <p:spPr>
          <a:xfrm>
            <a:off x="3648384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2">
            <a:extLst>
              <a:ext uri="{FF2B5EF4-FFF2-40B4-BE49-F238E27FC236}">
                <a16:creationId xmlns:a16="http://schemas.microsoft.com/office/drawing/2014/main" id="{AC689E23-F49C-804E-8138-E9D03F0B7E40}"/>
              </a:ext>
            </a:extLst>
          </p:cNvPr>
          <p:cNvSpPr/>
          <p:nvPr/>
        </p:nvSpPr>
        <p:spPr>
          <a:xfrm>
            <a:off x="3648385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3">
            <a:extLst>
              <a:ext uri="{FF2B5EF4-FFF2-40B4-BE49-F238E27FC236}">
                <a16:creationId xmlns:a16="http://schemas.microsoft.com/office/drawing/2014/main" id="{3CC2F440-DC97-3447-9D5D-4F4C2D7CF71F}"/>
              </a:ext>
            </a:extLst>
          </p:cNvPr>
          <p:cNvSpPr/>
          <p:nvPr/>
        </p:nvSpPr>
        <p:spPr>
          <a:xfrm>
            <a:off x="3496583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4">
            <a:extLst>
              <a:ext uri="{FF2B5EF4-FFF2-40B4-BE49-F238E27FC236}">
                <a16:creationId xmlns:a16="http://schemas.microsoft.com/office/drawing/2014/main" id="{E1464CE9-A593-6940-95BD-C6120E5BAB3A}"/>
              </a:ext>
            </a:extLst>
          </p:cNvPr>
          <p:cNvSpPr/>
          <p:nvPr/>
        </p:nvSpPr>
        <p:spPr>
          <a:xfrm>
            <a:off x="3496582" y="2696572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8B8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5">
            <a:extLst>
              <a:ext uri="{FF2B5EF4-FFF2-40B4-BE49-F238E27FC236}">
                <a16:creationId xmlns:a16="http://schemas.microsoft.com/office/drawing/2014/main" id="{0B95A28A-4E41-3946-99F6-3E79A92B0326}"/>
              </a:ext>
            </a:extLst>
          </p:cNvPr>
          <p:cNvSpPr/>
          <p:nvPr/>
        </p:nvSpPr>
        <p:spPr>
          <a:xfrm>
            <a:off x="3604154" y="336399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6">
            <a:extLst>
              <a:ext uri="{FF2B5EF4-FFF2-40B4-BE49-F238E27FC236}">
                <a16:creationId xmlns:a16="http://schemas.microsoft.com/office/drawing/2014/main" id="{123F912A-8C29-8540-9D8C-2A3A1A876BF6}"/>
              </a:ext>
            </a:extLst>
          </p:cNvPr>
          <p:cNvSpPr/>
          <p:nvPr/>
        </p:nvSpPr>
        <p:spPr>
          <a:xfrm>
            <a:off x="3451533" y="3363845"/>
            <a:ext cx="45720" cy="1270"/>
          </a:xfrm>
          <a:custGeom>
            <a:avLst/>
            <a:gdLst/>
            <a:ahLst/>
            <a:cxnLst/>
            <a:rect l="l" t="t" r="r" b="b"/>
            <a:pathLst>
              <a:path w="45720" h="1270">
                <a:moveTo>
                  <a:pt x="-4762" y="600"/>
                </a:moveTo>
                <a:lnTo>
                  <a:pt x="49950" y="600"/>
                </a:lnTo>
              </a:path>
            </a:pathLst>
          </a:custGeom>
          <a:ln w="107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7">
            <a:extLst>
              <a:ext uri="{FF2B5EF4-FFF2-40B4-BE49-F238E27FC236}">
                <a16:creationId xmlns:a16="http://schemas.microsoft.com/office/drawing/2014/main" id="{B911A446-1D08-BA4D-B2B7-0574A1D8D894}"/>
              </a:ext>
            </a:extLst>
          </p:cNvPr>
          <p:cNvSpPr/>
          <p:nvPr/>
        </p:nvSpPr>
        <p:spPr>
          <a:xfrm>
            <a:off x="3751195" y="3329090"/>
            <a:ext cx="100326" cy="71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8">
            <a:extLst>
              <a:ext uri="{FF2B5EF4-FFF2-40B4-BE49-F238E27FC236}">
                <a16:creationId xmlns:a16="http://schemas.microsoft.com/office/drawing/2014/main" id="{1539314E-2F34-1542-8E0D-D81A32EB8439}"/>
              </a:ext>
            </a:extLst>
          </p:cNvPr>
          <p:cNvSpPr/>
          <p:nvPr/>
        </p:nvSpPr>
        <p:spPr>
          <a:xfrm>
            <a:off x="3426940" y="2465789"/>
            <a:ext cx="395605" cy="931544"/>
          </a:xfrm>
          <a:custGeom>
            <a:avLst/>
            <a:gdLst/>
            <a:ahLst/>
            <a:cxnLst/>
            <a:rect l="l" t="t" r="r" b="b"/>
            <a:pathLst>
              <a:path w="395604" h="931545">
                <a:moveTo>
                  <a:pt x="0" y="930447"/>
                </a:moveTo>
                <a:lnTo>
                  <a:pt x="728" y="860721"/>
                </a:lnTo>
                <a:lnTo>
                  <a:pt x="2864" y="791345"/>
                </a:lnTo>
                <a:lnTo>
                  <a:pt x="6333" y="722666"/>
                </a:lnTo>
                <a:lnTo>
                  <a:pt x="11062" y="655034"/>
                </a:lnTo>
                <a:lnTo>
                  <a:pt x="16976" y="588798"/>
                </a:lnTo>
                <a:lnTo>
                  <a:pt x="24002" y="524307"/>
                </a:lnTo>
                <a:lnTo>
                  <a:pt x="32064" y="461909"/>
                </a:lnTo>
                <a:lnTo>
                  <a:pt x="41090" y="401953"/>
                </a:lnTo>
                <a:lnTo>
                  <a:pt x="51004" y="344788"/>
                </a:lnTo>
                <a:lnTo>
                  <a:pt x="61733" y="290764"/>
                </a:lnTo>
                <a:lnTo>
                  <a:pt x="73204" y="240229"/>
                </a:lnTo>
                <a:lnTo>
                  <a:pt x="85340" y="193533"/>
                </a:lnTo>
                <a:lnTo>
                  <a:pt x="98070" y="151023"/>
                </a:lnTo>
                <a:lnTo>
                  <a:pt x="111318" y="113049"/>
                </a:lnTo>
                <a:lnTo>
                  <a:pt x="139074" y="52105"/>
                </a:lnTo>
                <a:lnTo>
                  <a:pt x="168015" y="13491"/>
                </a:lnTo>
                <a:lnTo>
                  <a:pt x="197549" y="0"/>
                </a:lnTo>
                <a:lnTo>
                  <a:pt x="212352" y="3433"/>
                </a:lnTo>
                <a:lnTo>
                  <a:pt x="241663" y="29858"/>
                </a:lnTo>
                <a:lnTo>
                  <a:pt x="270086" y="80029"/>
                </a:lnTo>
                <a:lnTo>
                  <a:pt x="297026" y="151153"/>
                </a:lnTo>
                <a:lnTo>
                  <a:pt x="309756" y="193699"/>
                </a:lnTo>
                <a:lnTo>
                  <a:pt x="321893" y="240436"/>
                </a:lnTo>
                <a:lnTo>
                  <a:pt x="333363" y="291014"/>
                </a:lnTo>
                <a:lnTo>
                  <a:pt x="344092" y="345085"/>
                </a:lnTo>
                <a:lnTo>
                  <a:pt x="354007" y="402298"/>
                </a:lnTo>
                <a:lnTo>
                  <a:pt x="363032" y="462306"/>
                </a:lnTo>
                <a:lnTo>
                  <a:pt x="371094" y="524757"/>
                </a:lnTo>
                <a:lnTo>
                  <a:pt x="378120" y="589304"/>
                </a:lnTo>
                <a:lnTo>
                  <a:pt x="384034" y="655598"/>
                </a:lnTo>
                <a:lnTo>
                  <a:pt x="388763" y="723288"/>
                </a:lnTo>
                <a:lnTo>
                  <a:pt x="392232" y="792025"/>
                </a:lnTo>
                <a:lnTo>
                  <a:pt x="394368" y="861461"/>
                </a:lnTo>
                <a:lnTo>
                  <a:pt x="395097" y="931247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9">
            <a:extLst>
              <a:ext uri="{FF2B5EF4-FFF2-40B4-BE49-F238E27FC236}">
                <a16:creationId xmlns:a16="http://schemas.microsoft.com/office/drawing/2014/main" id="{5D837240-2A28-9842-9D5B-339C8F9B1F3E}"/>
              </a:ext>
            </a:extLst>
          </p:cNvPr>
          <p:cNvSpPr/>
          <p:nvPr/>
        </p:nvSpPr>
        <p:spPr>
          <a:xfrm>
            <a:off x="3842345" y="3329292"/>
            <a:ext cx="136378" cy="76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60">
            <a:extLst>
              <a:ext uri="{FF2B5EF4-FFF2-40B4-BE49-F238E27FC236}">
                <a16:creationId xmlns:a16="http://schemas.microsoft.com/office/drawing/2014/main" id="{76982DE3-9AD6-FF42-8942-AFC8FF432218}"/>
              </a:ext>
            </a:extLst>
          </p:cNvPr>
          <p:cNvSpPr txBox="1"/>
          <p:nvPr/>
        </p:nvSpPr>
        <p:spPr>
          <a:xfrm>
            <a:off x="1479319" y="2904207"/>
            <a:ext cx="2670810" cy="92392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35"/>
              </a:spcBef>
            </a:pPr>
            <a:r>
              <a:rPr sz="1300" spc="-30" dirty="0"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8B81D2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128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8B81D2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128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8B81D2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128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8B81D2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128</a:t>
            </a:r>
            <a:endParaRPr sz="900">
              <a:latin typeface="HelveticaNeue-Light"/>
              <a:cs typeface="HelveticaNeue-Light"/>
            </a:endParaRPr>
          </a:p>
          <a:p>
            <a:pPr marL="635" algn="ctr">
              <a:lnSpc>
                <a:spcPct val="100000"/>
              </a:lnSpc>
              <a:spcBef>
                <a:spcPts val="835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8B81D2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128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8B81D2"/>
                </a:solidFill>
                <a:latin typeface="HelveticaNeue-Light"/>
                <a:cs typeface="HelveticaNeue-Light"/>
              </a:rPr>
              <a:t>conv, </a:t>
            </a:r>
            <a:r>
              <a:rPr sz="900" spc="5" dirty="0">
                <a:solidFill>
                  <a:srgbClr val="8B81D2"/>
                </a:solidFill>
                <a:latin typeface="HelveticaNeue-Light"/>
                <a:cs typeface="HelveticaNeue-Light"/>
              </a:rPr>
              <a:t>128 </a:t>
            </a:r>
            <a:r>
              <a:rPr sz="900" dirty="0">
                <a:solidFill>
                  <a:srgbClr val="8B81D2"/>
                </a:solidFill>
                <a:latin typeface="HelveticaNeue-Light"/>
                <a:cs typeface="HelveticaNeue-Light"/>
              </a:rPr>
              <a:t>/ 2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870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2540" algn="ctr">
              <a:lnSpc>
                <a:spcPct val="100000"/>
              </a:lnSpc>
              <a:spcBef>
                <a:spcPts val="835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2540" algn="ctr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741B47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741B47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741B47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</p:txBody>
      </p:sp>
      <p:sp>
        <p:nvSpPr>
          <p:cNvPr id="57" name="object 61">
            <a:extLst>
              <a:ext uri="{FF2B5EF4-FFF2-40B4-BE49-F238E27FC236}">
                <a16:creationId xmlns:a16="http://schemas.microsoft.com/office/drawing/2014/main" id="{36642E83-DD9A-4B43-AD8C-7FD81CFD6805}"/>
              </a:ext>
            </a:extLst>
          </p:cNvPr>
          <p:cNvSpPr/>
          <p:nvPr/>
        </p:nvSpPr>
        <p:spPr>
          <a:xfrm>
            <a:off x="4039877" y="3330666"/>
            <a:ext cx="150798" cy="761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2">
            <a:extLst>
              <a:ext uri="{FF2B5EF4-FFF2-40B4-BE49-F238E27FC236}">
                <a16:creationId xmlns:a16="http://schemas.microsoft.com/office/drawing/2014/main" id="{E3DA1A97-34D7-254C-A28F-459BCE49C702}"/>
              </a:ext>
            </a:extLst>
          </p:cNvPr>
          <p:cNvSpPr/>
          <p:nvPr/>
        </p:nvSpPr>
        <p:spPr>
          <a:xfrm>
            <a:off x="4440416" y="2702115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63">
            <a:extLst>
              <a:ext uri="{FF2B5EF4-FFF2-40B4-BE49-F238E27FC236}">
                <a16:creationId xmlns:a16="http://schemas.microsoft.com/office/drawing/2014/main" id="{BF01A1E3-4111-4A4C-B095-0E5D09041F59}"/>
              </a:ext>
            </a:extLst>
          </p:cNvPr>
          <p:cNvSpPr/>
          <p:nvPr/>
        </p:nvSpPr>
        <p:spPr>
          <a:xfrm>
            <a:off x="4440415" y="2702115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4">
            <a:extLst>
              <a:ext uri="{FF2B5EF4-FFF2-40B4-BE49-F238E27FC236}">
                <a16:creationId xmlns:a16="http://schemas.microsoft.com/office/drawing/2014/main" id="{E707C3B3-71C7-C848-A5F9-55465103B78B}"/>
              </a:ext>
            </a:extLst>
          </p:cNvPr>
          <p:cNvSpPr/>
          <p:nvPr/>
        </p:nvSpPr>
        <p:spPr>
          <a:xfrm>
            <a:off x="4288613" y="2702115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5">
            <a:extLst>
              <a:ext uri="{FF2B5EF4-FFF2-40B4-BE49-F238E27FC236}">
                <a16:creationId xmlns:a16="http://schemas.microsoft.com/office/drawing/2014/main" id="{BFE00BA4-0A16-714D-8E2A-C651171CC088}"/>
              </a:ext>
            </a:extLst>
          </p:cNvPr>
          <p:cNvSpPr/>
          <p:nvPr/>
        </p:nvSpPr>
        <p:spPr>
          <a:xfrm>
            <a:off x="4288614" y="2702115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6">
            <a:extLst>
              <a:ext uri="{FF2B5EF4-FFF2-40B4-BE49-F238E27FC236}">
                <a16:creationId xmlns:a16="http://schemas.microsoft.com/office/drawing/2014/main" id="{CDA844A2-C0DE-1849-AAB5-8465915F5CE9}"/>
              </a:ext>
            </a:extLst>
          </p:cNvPr>
          <p:cNvSpPr/>
          <p:nvPr/>
        </p:nvSpPr>
        <p:spPr>
          <a:xfrm>
            <a:off x="4396186" y="3369542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7">
            <a:extLst>
              <a:ext uri="{FF2B5EF4-FFF2-40B4-BE49-F238E27FC236}">
                <a16:creationId xmlns:a16="http://schemas.microsoft.com/office/drawing/2014/main" id="{00550022-D288-984B-B2ED-DCD3DA841432}"/>
              </a:ext>
            </a:extLst>
          </p:cNvPr>
          <p:cNvSpPr/>
          <p:nvPr/>
        </p:nvSpPr>
        <p:spPr>
          <a:xfrm>
            <a:off x="4185912" y="3333417"/>
            <a:ext cx="102737" cy="719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8">
            <a:extLst>
              <a:ext uri="{FF2B5EF4-FFF2-40B4-BE49-F238E27FC236}">
                <a16:creationId xmlns:a16="http://schemas.microsoft.com/office/drawing/2014/main" id="{30C02531-3973-624B-89E4-78BC913F1A26}"/>
              </a:ext>
            </a:extLst>
          </p:cNvPr>
          <p:cNvSpPr/>
          <p:nvPr/>
        </p:nvSpPr>
        <p:spPr>
          <a:xfrm>
            <a:off x="4547987" y="3333400"/>
            <a:ext cx="95418" cy="719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9">
            <a:extLst>
              <a:ext uri="{FF2B5EF4-FFF2-40B4-BE49-F238E27FC236}">
                <a16:creationId xmlns:a16="http://schemas.microsoft.com/office/drawing/2014/main" id="{DF2B61B3-7C8C-AA4C-B765-E166D609352A}"/>
              </a:ext>
            </a:extLst>
          </p:cNvPr>
          <p:cNvSpPr/>
          <p:nvPr/>
        </p:nvSpPr>
        <p:spPr>
          <a:xfrm>
            <a:off x="4215353" y="2450320"/>
            <a:ext cx="398780" cy="951230"/>
          </a:xfrm>
          <a:custGeom>
            <a:avLst/>
            <a:gdLst/>
            <a:ahLst/>
            <a:cxnLst/>
            <a:rect l="l" t="t" r="r" b="b"/>
            <a:pathLst>
              <a:path w="398779" h="951229">
                <a:moveTo>
                  <a:pt x="398696" y="950226"/>
                </a:moveTo>
                <a:lnTo>
                  <a:pt x="398028" y="882404"/>
                </a:lnTo>
                <a:lnTo>
                  <a:pt x="396069" y="814889"/>
                </a:lnTo>
                <a:lnTo>
                  <a:pt x="392884" y="747991"/>
                </a:lnTo>
                <a:lnTo>
                  <a:pt x="388535" y="682016"/>
                </a:lnTo>
                <a:lnTo>
                  <a:pt x="383089" y="617272"/>
                </a:lnTo>
                <a:lnTo>
                  <a:pt x="376610" y="554067"/>
                </a:lnTo>
                <a:lnTo>
                  <a:pt x="369162" y="492709"/>
                </a:lnTo>
                <a:lnTo>
                  <a:pt x="360811" y="433506"/>
                </a:lnTo>
                <a:lnTo>
                  <a:pt x="351619" y="376765"/>
                </a:lnTo>
                <a:lnTo>
                  <a:pt x="341653" y="322795"/>
                </a:lnTo>
                <a:lnTo>
                  <a:pt x="330976" y="271903"/>
                </a:lnTo>
                <a:lnTo>
                  <a:pt x="319654" y="224397"/>
                </a:lnTo>
                <a:lnTo>
                  <a:pt x="307750" y="180585"/>
                </a:lnTo>
                <a:lnTo>
                  <a:pt x="295330" y="140774"/>
                </a:lnTo>
                <a:lnTo>
                  <a:pt x="269198" y="74388"/>
                </a:lnTo>
                <a:lnTo>
                  <a:pt x="241774" y="27703"/>
                </a:lnTo>
                <a:lnTo>
                  <a:pt x="199348" y="0"/>
                </a:lnTo>
                <a:lnTo>
                  <a:pt x="185119" y="3183"/>
                </a:lnTo>
                <a:lnTo>
                  <a:pt x="143080" y="48470"/>
                </a:lnTo>
                <a:lnTo>
                  <a:pt x="116237" y="105361"/>
                </a:lnTo>
                <a:lnTo>
                  <a:pt x="90945" y="180737"/>
                </a:lnTo>
                <a:lnTo>
                  <a:pt x="79041" y="224586"/>
                </a:lnTo>
                <a:lnTo>
                  <a:pt x="67719" y="272132"/>
                </a:lnTo>
                <a:lnTo>
                  <a:pt x="57042" y="323067"/>
                </a:lnTo>
                <a:lnTo>
                  <a:pt x="47076" y="377083"/>
                </a:lnTo>
                <a:lnTo>
                  <a:pt x="37884" y="433871"/>
                </a:lnTo>
                <a:lnTo>
                  <a:pt x="29533" y="493124"/>
                </a:lnTo>
                <a:lnTo>
                  <a:pt x="22085" y="554534"/>
                </a:lnTo>
                <a:lnTo>
                  <a:pt x="15606" y="617792"/>
                </a:lnTo>
                <a:lnTo>
                  <a:pt x="10160" y="682590"/>
                </a:lnTo>
                <a:lnTo>
                  <a:pt x="5811" y="748621"/>
                </a:lnTo>
                <a:lnTo>
                  <a:pt x="2626" y="815575"/>
                </a:lnTo>
                <a:lnTo>
                  <a:pt x="667" y="883146"/>
                </a:lnTo>
                <a:lnTo>
                  <a:pt x="0" y="951026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70">
            <a:extLst>
              <a:ext uri="{FF2B5EF4-FFF2-40B4-BE49-F238E27FC236}">
                <a16:creationId xmlns:a16="http://schemas.microsoft.com/office/drawing/2014/main" id="{4ECA3601-330C-8A47-BB65-CD2349954F96}"/>
              </a:ext>
            </a:extLst>
          </p:cNvPr>
          <p:cNvSpPr/>
          <p:nvPr/>
        </p:nvSpPr>
        <p:spPr>
          <a:xfrm>
            <a:off x="4835418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71">
            <a:extLst>
              <a:ext uri="{FF2B5EF4-FFF2-40B4-BE49-F238E27FC236}">
                <a16:creationId xmlns:a16="http://schemas.microsoft.com/office/drawing/2014/main" id="{9BAB2160-B5BD-8E40-B013-916E22E07906}"/>
              </a:ext>
            </a:extLst>
          </p:cNvPr>
          <p:cNvSpPr/>
          <p:nvPr/>
        </p:nvSpPr>
        <p:spPr>
          <a:xfrm>
            <a:off x="4835417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72">
            <a:extLst>
              <a:ext uri="{FF2B5EF4-FFF2-40B4-BE49-F238E27FC236}">
                <a16:creationId xmlns:a16="http://schemas.microsoft.com/office/drawing/2014/main" id="{16DEE393-9180-C544-A90B-B2A58720D48C}"/>
              </a:ext>
            </a:extLst>
          </p:cNvPr>
          <p:cNvSpPr/>
          <p:nvPr/>
        </p:nvSpPr>
        <p:spPr>
          <a:xfrm>
            <a:off x="4683616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3">
            <a:extLst>
              <a:ext uri="{FF2B5EF4-FFF2-40B4-BE49-F238E27FC236}">
                <a16:creationId xmlns:a16="http://schemas.microsoft.com/office/drawing/2014/main" id="{EFA20E95-32B4-4448-93F9-55A31305E656}"/>
              </a:ext>
            </a:extLst>
          </p:cNvPr>
          <p:cNvSpPr/>
          <p:nvPr/>
        </p:nvSpPr>
        <p:spPr>
          <a:xfrm>
            <a:off x="4683616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4">
            <a:extLst>
              <a:ext uri="{FF2B5EF4-FFF2-40B4-BE49-F238E27FC236}">
                <a16:creationId xmlns:a16="http://schemas.microsoft.com/office/drawing/2014/main" id="{313EF875-F543-8F4F-AA3B-B3E1CF7B78DD}"/>
              </a:ext>
            </a:extLst>
          </p:cNvPr>
          <p:cNvSpPr txBox="1"/>
          <p:nvPr/>
        </p:nvSpPr>
        <p:spPr>
          <a:xfrm>
            <a:off x="4262142" y="3023080"/>
            <a:ext cx="707390" cy="692150"/>
          </a:xfrm>
          <a:prstGeom prst="rect">
            <a:avLst/>
          </a:prstGeom>
        </p:spPr>
        <p:txBody>
          <a:bodyPr vert="vert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15240">
              <a:lnSpc>
                <a:spcPct val="100000"/>
              </a:lnSpc>
              <a:spcBef>
                <a:spcPts val="835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15240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</p:txBody>
      </p:sp>
      <p:sp>
        <p:nvSpPr>
          <p:cNvPr id="71" name="object 75">
            <a:extLst>
              <a:ext uri="{FF2B5EF4-FFF2-40B4-BE49-F238E27FC236}">
                <a16:creationId xmlns:a16="http://schemas.microsoft.com/office/drawing/2014/main" id="{FEF9D503-48E8-6F49-A25F-2BDE6BDAFB54}"/>
              </a:ext>
            </a:extLst>
          </p:cNvPr>
          <p:cNvSpPr/>
          <p:nvPr/>
        </p:nvSpPr>
        <p:spPr>
          <a:xfrm>
            <a:off x="4791189" y="336676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6">
            <a:extLst>
              <a:ext uri="{FF2B5EF4-FFF2-40B4-BE49-F238E27FC236}">
                <a16:creationId xmlns:a16="http://schemas.microsoft.com/office/drawing/2014/main" id="{C44D91D6-FE02-AB42-AD24-73B712260786}"/>
              </a:ext>
            </a:extLst>
          </p:cNvPr>
          <p:cNvSpPr/>
          <p:nvPr/>
        </p:nvSpPr>
        <p:spPr>
          <a:xfrm>
            <a:off x="4638644" y="3366956"/>
            <a:ext cx="45085" cy="2540"/>
          </a:xfrm>
          <a:custGeom>
            <a:avLst/>
            <a:gdLst/>
            <a:ahLst/>
            <a:cxnLst/>
            <a:rect l="l" t="t" r="r" b="b"/>
            <a:pathLst>
              <a:path w="45085" h="2539">
                <a:moveTo>
                  <a:pt x="-4762" y="1199"/>
                </a:moveTo>
                <a:lnTo>
                  <a:pt x="49550" y="1199"/>
                </a:lnTo>
              </a:path>
            </a:pathLst>
          </a:custGeom>
          <a:ln w="119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7">
            <a:extLst>
              <a:ext uri="{FF2B5EF4-FFF2-40B4-BE49-F238E27FC236}">
                <a16:creationId xmlns:a16="http://schemas.microsoft.com/office/drawing/2014/main" id="{FFF8377B-2962-DE48-A8E7-49DE654A1EF5}"/>
              </a:ext>
            </a:extLst>
          </p:cNvPr>
          <p:cNvSpPr/>
          <p:nvPr/>
        </p:nvSpPr>
        <p:spPr>
          <a:xfrm>
            <a:off x="4938227" y="3331245"/>
            <a:ext cx="105886" cy="71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8">
            <a:extLst>
              <a:ext uri="{FF2B5EF4-FFF2-40B4-BE49-F238E27FC236}">
                <a16:creationId xmlns:a16="http://schemas.microsoft.com/office/drawing/2014/main" id="{5436731A-591D-0745-AF50-02283E953D51}"/>
              </a:ext>
            </a:extLst>
          </p:cNvPr>
          <p:cNvSpPr/>
          <p:nvPr/>
        </p:nvSpPr>
        <p:spPr>
          <a:xfrm>
            <a:off x="4614050" y="2419911"/>
            <a:ext cx="401320" cy="981075"/>
          </a:xfrm>
          <a:custGeom>
            <a:avLst/>
            <a:gdLst/>
            <a:ahLst/>
            <a:cxnLst/>
            <a:rect l="l" t="t" r="r" b="b"/>
            <a:pathLst>
              <a:path w="401320" h="981075">
                <a:moveTo>
                  <a:pt x="0" y="980635"/>
                </a:moveTo>
                <a:lnTo>
                  <a:pt x="670" y="910642"/>
                </a:lnTo>
                <a:lnTo>
                  <a:pt x="2639" y="840967"/>
                </a:lnTo>
                <a:lnTo>
                  <a:pt x="5841" y="771928"/>
                </a:lnTo>
                <a:lnTo>
                  <a:pt x="10211" y="703841"/>
                </a:lnTo>
                <a:lnTo>
                  <a:pt x="15684" y="637026"/>
                </a:lnTo>
                <a:lnTo>
                  <a:pt x="22195" y="571798"/>
                </a:lnTo>
                <a:lnTo>
                  <a:pt x="29681" y="508477"/>
                </a:lnTo>
                <a:lnTo>
                  <a:pt x="38074" y="447379"/>
                </a:lnTo>
                <a:lnTo>
                  <a:pt x="47312" y="388823"/>
                </a:lnTo>
                <a:lnTo>
                  <a:pt x="57328" y="333125"/>
                </a:lnTo>
                <a:lnTo>
                  <a:pt x="68059" y="280604"/>
                </a:lnTo>
                <a:lnTo>
                  <a:pt x="79438" y="231578"/>
                </a:lnTo>
                <a:lnTo>
                  <a:pt x="91401" y="186363"/>
                </a:lnTo>
                <a:lnTo>
                  <a:pt x="103884" y="145279"/>
                </a:lnTo>
                <a:lnTo>
                  <a:pt x="116820" y="108641"/>
                </a:lnTo>
                <a:lnTo>
                  <a:pt x="143797" y="49979"/>
                </a:lnTo>
                <a:lnTo>
                  <a:pt x="171813" y="12918"/>
                </a:lnTo>
                <a:lnTo>
                  <a:pt x="200348" y="0"/>
                </a:lnTo>
                <a:lnTo>
                  <a:pt x="214647" y="3275"/>
                </a:lnTo>
                <a:lnTo>
                  <a:pt x="256898" y="49877"/>
                </a:lnTo>
                <a:lnTo>
                  <a:pt x="283875" y="108420"/>
                </a:lnTo>
                <a:lnTo>
                  <a:pt x="296811" y="144983"/>
                </a:lnTo>
                <a:lnTo>
                  <a:pt x="309294" y="185984"/>
                </a:lnTo>
                <a:lnTo>
                  <a:pt x="321257" y="231106"/>
                </a:lnTo>
                <a:lnTo>
                  <a:pt x="332636" y="280032"/>
                </a:lnTo>
                <a:lnTo>
                  <a:pt x="343367" y="332446"/>
                </a:lnTo>
                <a:lnTo>
                  <a:pt x="353383" y="388030"/>
                </a:lnTo>
                <a:lnTo>
                  <a:pt x="362621" y="446467"/>
                </a:lnTo>
                <a:lnTo>
                  <a:pt x="371014" y="507440"/>
                </a:lnTo>
                <a:lnTo>
                  <a:pt x="378500" y="570633"/>
                </a:lnTo>
                <a:lnTo>
                  <a:pt x="385011" y="635727"/>
                </a:lnTo>
                <a:lnTo>
                  <a:pt x="390484" y="702407"/>
                </a:lnTo>
                <a:lnTo>
                  <a:pt x="394854" y="770354"/>
                </a:lnTo>
                <a:lnTo>
                  <a:pt x="398056" y="839253"/>
                </a:lnTo>
                <a:lnTo>
                  <a:pt x="400025" y="908786"/>
                </a:lnTo>
                <a:lnTo>
                  <a:pt x="400696" y="978636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9">
            <a:extLst>
              <a:ext uri="{FF2B5EF4-FFF2-40B4-BE49-F238E27FC236}">
                <a16:creationId xmlns:a16="http://schemas.microsoft.com/office/drawing/2014/main" id="{CBBF523A-A570-A843-9B1C-EF0174F3FB3C}"/>
              </a:ext>
            </a:extLst>
          </p:cNvPr>
          <p:cNvSpPr/>
          <p:nvPr/>
        </p:nvSpPr>
        <p:spPr>
          <a:xfrm>
            <a:off x="5236199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80">
            <a:extLst>
              <a:ext uri="{FF2B5EF4-FFF2-40B4-BE49-F238E27FC236}">
                <a16:creationId xmlns:a16="http://schemas.microsoft.com/office/drawing/2014/main" id="{8329B21E-9980-6444-AAB0-585EA734D898}"/>
              </a:ext>
            </a:extLst>
          </p:cNvPr>
          <p:cNvSpPr/>
          <p:nvPr/>
        </p:nvSpPr>
        <p:spPr>
          <a:xfrm>
            <a:off x="5236199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81">
            <a:extLst>
              <a:ext uri="{FF2B5EF4-FFF2-40B4-BE49-F238E27FC236}">
                <a16:creationId xmlns:a16="http://schemas.microsoft.com/office/drawing/2014/main" id="{1882881D-DD8B-CC4F-BA2A-004B7D2CB26A}"/>
              </a:ext>
            </a:extLst>
          </p:cNvPr>
          <p:cNvSpPr/>
          <p:nvPr/>
        </p:nvSpPr>
        <p:spPr>
          <a:xfrm>
            <a:off x="5084396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82">
            <a:extLst>
              <a:ext uri="{FF2B5EF4-FFF2-40B4-BE49-F238E27FC236}">
                <a16:creationId xmlns:a16="http://schemas.microsoft.com/office/drawing/2014/main" id="{5566C19A-C3B5-8A4B-9964-C4A3D815F6EF}"/>
              </a:ext>
            </a:extLst>
          </p:cNvPr>
          <p:cNvSpPr/>
          <p:nvPr/>
        </p:nvSpPr>
        <p:spPr>
          <a:xfrm>
            <a:off x="5084396" y="2699344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3">
            <a:extLst>
              <a:ext uri="{FF2B5EF4-FFF2-40B4-BE49-F238E27FC236}">
                <a16:creationId xmlns:a16="http://schemas.microsoft.com/office/drawing/2014/main" id="{00DB226E-352B-FA43-958B-1EC1693FE9AF}"/>
              </a:ext>
            </a:extLst>
          </p:cNvPr>
          <p:cNvSpPr txBox="1"/>
          <p:nvPr/>
        </p:nvSpPr>
        <p:spPr>
          <a:xfrm>
            <a:off x="5057925" y="3023080"/>
            <a:ext cx="312420" cy="688975"/>
          </a:xfrm>
          <a:prstGeom prst="rect">
            <a:avLst/>
          </a:prstGeom>
        </p:spPr>
        <p:txBody>
          <a:bodyPr vert="vert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5" dirty="0">
                <a:solidFill>
                  <a:srgbClr val="38761D"/>
                </a:solidFill>
                <a:latin typeface="HelveticaNeue-Light"/>
                <a:cs typeface="HelveticaNeue-Light"/>
              </a:rPr>
              <a:t>3x3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conv,</a:t>
            </a:r>
            <a:r>
              <a:rPr sz="900" spc="-40" dirty="0">
                <a:solidFill>
                  <a:srgbClr val="38761D"/>
                </a:solidFill>
                <a:latin typeface="HelveticaNeue-Light"/>
                <a:cs typeface="HelveticaNeue-Light"/>
              </a:rPr>
              <a:t> </a:t>
            </a:r>
            <a:r>
              <a:rPr sz="900" spc="10" dirty="0">
                <a:solidFill>
                  <a:srgbClr val="38761D"/>
                </a:solidFill>
                <a:latin typeface="HelveticaNeue-Light"/>
                <a:cs typeface="HelveticaNeue-Light"/>
              </a:rPr>
              <a:t>64</a:t>
            </a:r>
            <a:endParaRPr sz="900">
              <a:latin typeface="HelveticaNeue-Light"/>
              <a:cs typeface="HelveticaNeue-Light"/>
            </a:endParaRPr>
          </a:p>
        </p:txBody>
      </p:sp>
      <p:sp>
        <p:nvSpPr>
          <p:cNvPr id="80" name="object 84">
            <a:extLst>
              <a:ext uri="{FF2B5EF4-FFF2-40B4-BE49-F238E27FC236}">
                <a16:creationId xmlns:a16="http://schemas.microsoft.com/office/drawing/2014/main" id="{1282E9A9-54D8-6C40-9B1C-0568A8BDF446}"/>
              </a:ext>
            </a:extLst>
          </p:cNvPr>
          <p:cNvSpPr/>
          <p:nvPr/>
        </p:nvSpPr>
        <p:spPr>
          <a:xfrm>
            <a:off x="5191969" y="336676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388" y="1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5">
            <a:extLst>
              <a:ext uri="{FF2B5EF4-FFF2-40B4-BE49-F238E27FC236}">
                <a16:creationId xmlns:a16="http://schemas.microsoft.com/office/drawing/2014/main" id="{2DB15A22-171E-4148-921E-36AA15ADA59B}"/>
              </a:ext>
            </a:extLst>
          </p:cNvPr>
          <p:cNvSpPr/>
          <p:nvPr/>
        </p:nvSpPr>
        <p:spPr>
          <a:xfrm>
            <a:off x="5039352" y="3366800"/>
            <a:ext cx="45720" cy="635"/>
          </a:xfrm>
          <a:custGeom>
            <a:avLst/>
            <a:gdLst/>
            <a:ahLst/>
            <a:cxnLst/>
            <a:rect l="l" t="t" r="r" b="b"/>
            <a:pathLst>
              <a:path w="45720" h="635">
                <a:moveTo>
                  <a:pt x="-4762" y="200"/>
                </a:moveTo>
                <a:lnTo>
                  <a:pt x="49950" y="200"/>
                </a:lnTo>
              </a:path>
            </a:pathLst>
          </a:custGeom>
          <a:ln w="99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6">
            <a:extLst>
              <a:ext uri="{FF2B5EF4-FFF2-40B4-BE49-F238E27FC236}">
                <a16:creationId xmlns:a16="http://schemas.microsoft.com/office/drawing/2014/main" id="{79EC849A-58C6-7643-913E-E3FB87283D79}"/>
              </a:ext>
            </a:extLst>
          </p:cNvPr>
          <p:cNvSpPr/>
          <p:nvPr/>
        </p:nvSpPr>
        <p:spPr>
          <a:xfrm>
            <a:off x="5014757" y="2450796"/>
            <a:ext cx="408940" cy="949960"/>
          </a:xfrm>
          <a:custGeom>
            <a:avLst/>
            <a:gdLst/>
            <a:ahLst/>
            <a:cxnLst/>
            <a:rect l="l" t="t" r="r" b="b"/>
            <a:pathLst>
              <a:path w="408939" h="949960">
                <a:moveTo>
                  <a:pt x="0" y="947596"/>
                </a:moveTo>
                <a:lnTo>
                  <a:pt x="684" y="879961"/>
                </a:lnTo>
                <a:lnTo>
                  <a:pt x="2691" y="812634"/>
                </a:lnTo>
                <a:lnTo>
                  <a:pt x="5957" y="745921"/>
                </a:lnTo>
                <a:lnTo>
                  <a:pt x="10414" y="680128"/>
                </a:lnTo>
                <a:lnTo>
                  <a:pt x="15997" y="615563"/>
                </a:lnTo>
                <a:lnTo>
                  <a:pt x="22639" y="552534"/>
                </a:lnTo>
                <a:lnTo>
                  <a:pt x="30273" y="491346"/>
                </a:lnTo>
                <a:lnTo>
                  <a:pt x="38835" y="432306"/>
                </a:lnTo>
                <a:lnTo>
                  <a:pt x="48257" y="375723"/>
                </a:lnTo>
                <a:lnTo>
                  <a:pt x="58473" y="321902"/>
                </a:lnTo>
                <a:lnTo>
                  <a:pt x="69417" y="271151"/>
                </a:lnTo>
                <a:lnTo>
                  <a:pt x="81024" y="223776"/>
                </a:lnTo>
                <a:lnTo>
                  <a:pt x="93226" y="180085"/>
                </a:lnTo>
                <a:lnTo>
                  <a:pt x="105957" y="140384"/>
                </a:lnTo>
                <a:lnTo>
                  <a:pt x="132745" y="74182"/>
                </a:lnTo>
                <a:lnTo>
                  <a:pt x="160856" y="27626"/>
                </a:lnTo>
                <a:lnTo>
                  <a:pt x="204347" y="0"/>
                </a:lnTo>
                <a:lnTo>
                  <a:pt x="218932" y="3178"/>
                </a:lnTo>
                <a:lnTo>
                  <a:pt x="262025" y="48397"/>
                </a:lnTo>
                <a:lnTo>
                  <a:pt x="289541" y="105203"/>
                </a:lnTo>
                <a:lnTo>
                  <a:pt x="315468" y="180465"/>
                </a:lnTo>
                <a:lnTo>
                  <a:pt x="327670" y="224248"/>
                </a:lnTo>
                <a:lnTo>
                  <a:pt x="339276" y="271723"/>
                </a:lnTo>
                <a:lnTo>
                  <a:pt x="350221" y="322581"/>
                </a:lnTo>
                <a:lnTo>
                  <a:pt x="360437" y="376516"/>
                </a:lnTo>
                <a:lnTo>
                  <a:pt x="369859" y="433218"/>
                </a:lnTo>
                <a:lnTo>
                  <a:pt x="378420" y="492382"/>
                </a:lnTo>
                <a:lnTo>
                  <a:pt x="386055" y="553699"/>
                </a:lnTo>
                <a:lnTo>
                  <a:pt x="392696" y="616862"/>
                </a:lnTo>
                <a:lnTo>
                  <a:pt x="398279" y="681563"/>
                </a:lnTo>
                <a:lnTo>
                  <a:pt x="402736" y="747494"/>
                </a:lnTo>
                <a:lnTo>
                  <a:pt x="406002" y="814348"/>
                </a:lnTo>
                <a:lnTo>
                  <a:pt x="408009" y="881818"/>
                </a:lnTo>
                <a:lnTo>
                  <a:pt x="408694" y="949595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7">
            <a:extLst>
              <a:ext uri="{FF2B5EF4-FFF2-40B4-BE49-F238E27FC236}">
                <a16:creationId xmlns:a16="http://schemas.microsoft.com/office/drawing/2014/main" id="{6E77661E-3A65-1B44-A2D4-4D1D5C48DAE9}"/>
              </a:ext>
            </a:extLst>
          </p:cNvPr>
          <p:cNvSpPr/>
          <p:nvPr/>
        </p:nvSpPr>
        <p:spPr>
          <a:xfrm>
            <a:off x="5339008" y="3333432"/>
            <a:ext cx="164357" cy="719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8">
            <a:extLst>
              <a:ext uri="{FF2B5EF4-FFF2-40B4-BE49-F238E27FC236}">
                <a16:creationId xmlns:a16="http://schemas.microsoft.com/office/drawing/2014/main" id="{2D0C5D0D-D7C3-014D-B16A-873A3110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83041"/>
              </p:ext>
            </p:extLst>
          </p:nvPr>
        </p:nvGraphicFramePr>
        <p:xfrm>
          <a:off x="5493822" y="2690923"/>
          <a:ext cx="421004" cy="1334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4852">
                <a:tc>
                  <a:txBody>
                    <a:bodyPr/>
                    <a:lstStyle/>
                    <a:p>
                      <a:pPr marL="635" algn="ctr">
                        <a:lnSpc>
                          <a:spcPts val="885"/>
                        </a:lnSpc>
                        <a:spcBef>
                          <a:spcPts val="55"/>
                        </a:spcBef>
                      </a:pPr>
                      <a:r>
                        <a:rPr sz="900" spc="10" dirty="0">
                          <a:solidFill>
                            <a:srgbClr val="4A86E8"/>
                          </a:solidFill>
                          <a:latin typeface="HelveticaNeue-Light"/>
                          <a:cs typeface="HelveticaNeue-Light"/>
                        </a:rPr>
                        <a:t>Pool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6985" marB="0" vert="vert">
                    <a:lnL w="28575">
                      <a:solidFill>
                        <a:srgbClr val="4A86E8"/>
                      </a:solidFill>
                      <a:prstDash val="solid"/>
                    </a:lnL>
                    <a:lnR w="28575">
                      <a:solidFill>
                        <a:srgbClr val="4A86E8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75"/>
                        </a:lnSpc>
                        <a:spcBef>
                          <a:spcPts val="60"/>
                        </a:spcBef>
                      </a:pPr>
                      <a:r>
                        <a:rPr sz="900" spc="5" dirty="0">
                          <a:solidFill>
                            <a:srgbClr val="38761D"/>
                          </a:solidFill>
                          <a:latin typeface="HelveticaNeue-Light"/>
                          <a:cs typeface="HelveticaNeue-Light"/>
                        </a:rPr>
                        <a:t>FC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HelveticaNeue-Light"/>
                          <a:cs typeface="HelveticaNeue-Light"/>
                        </a:rPr>
                        <a:t> </a:t>
                      </a:r>
                      <a:r>
                        <a:rPr sz="900" spc="5" dirty="0">
                          <a:solidFill>
                            <a:srgbClr val="38761D"/>
                          </a:solidFill>
                          <a:latin typeface="HelveticaNeue-Light"/>
                          <a:cs typeface="HelveticaNeue-Light"/>
                        </a:rPr>
                        <a:t>1000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7620" marB="0" vert="vert">
                    <a:lnL w="28575">
                      <a:solidFill>
                        <a:srgbClr val="4A86E8"/>
                      </a:solidFill>
                      <a:prstDash val="solid"/>
                    </a:lnL>
                    <a:lnR w="28575">
                      <a:solidFill>
                        <a:srgbClr val="38761D"/>
                      </a:solidFill>
                      <a:prstDash val="solid"/>
                    </a:lnR>
                    <a:lnT w="28575">
                      <a:solidFill>
                        <a:srgbClr val="38761D"/>
                      </a:solidFill>
                      <a:prstDash val="solid"/>
                    </a:lnT>
                    <a:lnB w="28575">
                      <a:solidFill>
                        <a:srgbClr val="38761D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940"/>
                        </a:lnSpc>
                      </a:pPr>
                      <a:r>
                        <a:rPr sz="900" spc="10" dirty="0">
                          <a:solidFill>
                            <a:srgbClr val="FF0000"/>
                          </a:solidFill>
                          <a:latin typeface="HelveticaNeue-Light"/>
                          <a:cs typeface="HelveticaNeue-Light"/>
                        </a:rPr>
                        <a:t>Softmax</a:t>
                      </a:r>
                      <a:endParaRPr sz="900">
                        <a:latin typeface="HelveticaNeue-Light"/>
                        <a:cs typeface="HelveticaNeue-Light"/>
                      </a:endParaRPr>
                    </a:p>
                  </a:txBody>
                  <a:tcPr marL="0" marR="0" marT="0" marB="0" vert="vert">
                    <a:lnL w="28575">
                      <a:solidFill>
                        <a:srgbClr val="38761D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" name="object 90">
            <a:extLst>
              <a:ext uri="{FF2B5EF4-FFF2-40B4-BE49-F238E27FC236}">
                <a16:creationId xmlns:a16="http://schemas.microsoft.com/office/drawing/2014/main" id="{B01659E2-6E2B-C64D-A8A8-20A129B18FDE}"/>
              </a:ext>
            </a:extLst>
          </p:cNvPr>
          <p:cNvSpPr txBox="1"/>
          <p:nvPr/>
        </p:nvSpPr>
        <p:spPr>
          <a:xfrm>
            <a:off x="2734387" y="4407204"/>
            <a:ext cx="287820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10" dirty="0">
                <a:latin typeface="Arial"/>
                <a:cs typeface="Arial"/>
              </a:rPr>
              <a:t>Similar</a:t>
            </a:r>
            <a:r>
              <a:rPr sz="2500" spc="-204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to  </a:t>
            </a:r>
            <a:r>
              <a:rPr sz="2500" spc="-150" dirty="0">
                <a:latin typeface="Arial"/>
                <a:cs typeface="Arial"/>
              </a:rPr>
              <a:t>ResNet!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30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935990"/>
            <a:ext cx="10116185" cy="3306033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40"/>
              </a:spcBef>
              <a:buChar char="•"/>
              <a:tabLst>
                <a:tab pos="241300" algn="l"/>
              </a:tabLst>
            </a:pPr>
            <a:r>
              <a:rPr sz="2800" spc="-320" dirty="0">
                <a:latin typeface="Arial"/>
                <a:cs typeface="Arial"/>
              </a:rPr>
              <a:t>LSTM </a:t>
            </a:r>
            <a:r>
              <a:rPr sz="2800" spc="-220" dirty="0">
                <a:latin typeface="Arial"/>
                <a:cs typeface="Arial"/>
              </a:rPr>
              <a:t>uses a </a:t>
            </a:r>
            <a:r>
              <a:rPr sz="2800" spc="-100" dirty="0">
                <a:latin typeface="Arial"/>
                <a:cs typeface="Arial"/>
              </a:rPr>
              <a:t>“</a:t>
            </a:r>
            <a:r>
              <a:rPr sz="2800" spc="-100" dirty="0">
                <a:solidFill>
                  <a:srgbClr val="C00000"/>
                </a:solidFill>
                <a:latin typeface="Arial"/>
                <a:cs typeface="Arial"/>
              </a:rPr>
              <a:t>conveyor </a:t>
            </a:r>
            <a:r>
              <a:rPr sz="2800" spc="45" dirty="0">
                <a:solidFill>
                  <a:srgbClr val="C00000"/>
                </a:solidFill>
                <a:latin typeface="Arial"/>
                <a:cs typeface="Arial"/>
              </a:rPr>
              <a:t>belt</a:t>
            </a:r>
            <a:r>
              <a:rPr sz="2800" spc="45" dirty="0">
                <a:latin typeface="Arial"/>
                <a:cs typeface="Arial"/>
              </a:rPr>
              <a:t>”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get </a:t>
            </a:r>
            <a:r>
              <a:rPr sz="2800" spc="-95" dirty="0">
                <a:latin typeface="Arial"/>
                <a:cs typeface="Arial"/>
              </a:rPr>
              <a:t>longer </a:t>
            </a:r>
            <a:r>
              <a:rPr sz="2800" spc="-90" dirty="0">
                <a:latin typeface="Arial"/>
                <a:cs typeface="Arial"/>
              </a:rPr>
              <a:t>memory </a:t>
            </a:r>
            <a:r>
              <a:rPr sz="2800" spc="-60" dirty="0">
                <a:latin typeface="Arial"/>
                <a:cs typeface="Arial"/>
              </a:rPr>
              <a:t>than</a:t>
            </a:r>
            <a:r>
              <a:rPr sz="2800" spc="-36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SimpleRNN.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840"/>
              </a:spcBef>
              <a:buChar char="•"/>
              <a:tabLst>
                <a:tab pos="241300" algn="l"/>
              </a:tabLst>
            </a:pPr>
            <a:r>
              <a:rPr sz="2800" spc="-27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55" dirty="0">
                <a:latin typeface="Arial"/>
                <a:cs typeface="Arial"/>
              </a:rPr>
              <a:t>following </a:t>
            </a:r>
            <a:r>
              <a:rPr sz="2800" spc="-140" dirty="0">
                <a:latin typeface="Arial"/>
                <a:cs typeface="Arial"/>
              </a:rPr>
              <a:t>blocks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95" dirty="0">
                <a:latin typeface="Arial"/>
                <a:cs typeface="Arial"/>
              </a:rPr>
              <a:t>parameter</a:t>
            </a:r>
            <a:r>
              <a:rPr sz="2800" spc="-22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matrix: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8500" algn="l"/>
              </a:tabLst>
            </a:pPr>
            <a:r>
              <a:rPr sz="2400" spc="-120" dirty="0">
                <a:latin typeface="Arial"/>
                <a:cs typeface="Arial"/>
              </a:rPr>
              <a:t>Forget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gate.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20"/>
              </a:spcBef>
              <a:buChar char="•"/>
              <a:tabLst>
                <a:tab pos="698500" algn="l"/>
              </a:tabLst>
            </a:pPr>
            <a:r>
              <a:rPr sz="2400" spc="-35" dirty="0">
                <a:latin typeface="Arial"/>
                <a:cs typeface="Arial"/>
              </a:rPr>
              <a:t>Input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gate.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20"/>
              </a:spcBef>
              <a:buChar char="•"/>
              <a:tabLst>
                <a:tab pos="698500" algn="l"/>
              </a:tabLst>
            </a:pPr>
            <a:r>
              <a:rPr sz="2400" spc="-120" dirty="0">
                <a:latin typeface="Arial"/>
                <a:cs typeface="Arial"/>
              </a:rPr>
              <a:t>New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values.</a:t>
            </a:r>
            <a:endParaRPr sz="24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20"/>
              </a:spcBef>
              <a:buChar char="•"/>
              <a:tabLst>
                <a:tab pos="698500" algn="l"/>
              </a:tabLst>
            </a:pPr>
            <a:r>
              <a:rPr sz="2400" spc="-40" dirty="0">
                <a:latin typeface="Arial"/>
                <a:cs typeface="Arial"/>
              </a:rPr>
              <a:t>Output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gate.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2894" y="131726"/>
            <a:ext cx="489610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</p:spTree>
    <p:extLst>
      <p:ext uri="{BB962C8B-B14F-4D97-AF65-F5344CB8AC3E}">
        <p14:creationId xmlns:p14="http://schemas.microsoft.com/office/powerpoint/2010/main" val="3797824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45322" y="950825"/>
            <a:ext cx="11502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Making </a:t>
            </a:r>
            <a:r>
              <a:rPr spc="285" dirty="0"/>
              <a:t>RNNs </a:t>
            </a:r>
            <a:r>
              <a:rPr spc="229" dirty="0"/>
              <a:t>More</a:t>
            </a:r>
            <a:r>
              <a:rPr spc="265" dirty="0"/>
              <a:t> </a:t>
            </a:r>
            <a:r>
              <a:rPr spc="330" dirty="0"/>
              <a:t>Effective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54D910F-2DE6-C049-870E-F93064490BA4}"/>
              </a:ext>
            </a:extLst>
          </p:cNvPr>
          <p:cNvSpPr txBox="1">
            <a:spLocks/>
          </p:cNvSpPr>
          <p:nvPr/>
        </p:nvSpPr>
        <p:spPr>
          <a:xfrm>
            <a:off x="1184228" y="2450549"/>
            <a:ext cx="10469890" cy="226728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0" dirty="0"/>
              <a:t>1.Stacked</a:t>
            </a:r>
            <a:r>
              <a:rPr lang="en-US" spc="185" dirty="0"/>
              <a:t> </a:t>
            </a:r>
            <a:r>
              <a:rPr lang="en-US" spc="165" dirty="0"/>
              <a:t>RNN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65" dirty="0"/>
              <a:t>2. Bi-directional RNN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65" dirty="0"/>
              <a:t>3. Pretraining Embedding Layers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47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7381" y="2531586"/>
            <a:ext cx="3335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90" dirty="0"/>
              <a:t>Stacked</a:t>
            </a:r>
            <a:r>
              <a:rPr sz="4000" b="1" spc="185" dirty="0"/>
              <a:t> </a:t>
            </a:r>
            <a:r>
              <a:rPr sz="4000" b="1" spc="165" dirty="0"/>
              <a:t>RNN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837479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723" y="136222"/>
            <a:ext cx="6110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165" dirty="0"/>
              <a:t> </a:t>
            </a:r>
            <a:r>
              <a:rPr spc="15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3164300" y="2987534"/>
            <a:ext cx="6048375" cy="248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4300" y="1915963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6051" y="6079209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7079" y="6082396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60"/>
              </a:spcBef>
            </a:pPr>
            <a:r>
              <a:rPr sz="2800" spc="-11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5253" y="6081476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sat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1061" y="6110971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60"/>
              </a:spcBef>
            </a:pPr>
            <a:r>
              <a:rPr sz="2800" spc="-65" dirty="0">
                <a:latin typeface="Arial"/>
                <a:cs typeface="Arial"/>
              </a:rPr>
              <a:t>mat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5617" y="6119828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7756" y="5457833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8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26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200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200" y="114396"/>
                </a:lnTo>
                <a:lnTo>
                  <a:pt x="76200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23240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1931" y="846200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37352" y="816219"/>
            <a:ext cx="5306060" cy="2613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21105" algn="r">
              <a:lnSpc>
                <a:spcPts val="3220"/>
              </a:lnSpc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1404620" algn="l"/>
                <a:tab pos="2799715" algn="l"/>
                <a:tab pos="5095240" algn="l"/>
              </a:tabLst>
            </a:pP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4800" spc="315" baseline="1736" dirty="0">
                <a:latin typeface="Arial Unicode MS"/>
                <a:cs typeface="Arial Unicode MS"/>
              </a:rPr>
              <a:t>'</a:t>
            </a:r>
            <a:r>
              <a:rPr sz="4800" spc="322" baseline="1736" dirty="0">
                <a:latin typeface="Arial Unicode MS"/>
                <a:cs typeface="Arial Unicode MS"/>
              </a:rPr>
              <a:t>'</a:t>
            </a:r>
            <a:endParaRPr sz="4800" baseline="1736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 Unicode MS"/>
              <a:cs typeface="Arial Unicode MS"/>
            </a:endParaRPr>
          </a:p>
          <a:p>
            <a:pPr marL="33020">
              <a:lnSpc>
                <a:spcPct val="100000"/>
              </a:lnSpc>
              <a:tabLst>
                <a:tab pos="1437640" algn="l"/>
                <a:tab pos="2833370" algn="l"/>
                <a:tab pos="5128895" algn="l"/>
              </a:tabLst>
            </a:pPr>
            <a:r>
              <a:rPr sz="3200" spc="215" dirty="0">
                <a:latin typeface="Arial Unicode MS"/>
                <a:cs typeface="Arial Unicode MS"/>
              </a:rPr>
              <a:t>'	'	'	</a:t>
            </a:r>
            <a:r>
              <a:rPr sz="4800" spc="322" baseline="1736" dirty="0">
                <a:latin typeface="Arial Unicode MS"/>
                <a:cs typeface="Arial Unicode MS"/>
              </a:rPr>
              <a:t>'</a:t>
            </a:r>
            <a:endParaRPr sz="4800" baseline="1736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7796" y="5450558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3" y="628748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61" y="776126"/>
            <a:ext cx="7926070" cy="2693670"/>
          </a:xfrm>
          <a:custGeom>
            <a:avLst/>
            <a:gdLst/>
            <a:ahLst/>
            <a:cxnLst/>
            <a:rect l="l" t="t" r="r" b="b"/>
            <a:pathLst>
              <a:path w="7926070" h="2693670">
                <a:moveTo>
                  <a:pt x="0" y="2693549"/>
                </a:moveTo>
                <a:lnTo>
                  <a:pt x="7925663" y="2693549"/>
                </a:lnTo>
                <a:lnTo>
                  <a:pt x="7925663" y="0"/>
                </a:lnTo>
                <a:lnTo>
                  <a:pt x="0" y="0"/>
                </a:lnTo>
                <a:lnTo>
                  <a:pt x="0" y="2693549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7141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64300" y="2987534"/>
            <a:ext cx="6048375" cy="248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4300" y="1915963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6269" y="6116544"/>
            <a:ext cx="566166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  <a:tabLst>
                <a:tab pos="1435100" algn="l"/>
                <a:tab pos="2817495" algn="l"/>
                <a:tab pos="4101465" algn="l"/>
                <a:tab pos="5090795" algn="l"/>
              </a:tabLst>
            </a:pPr>
            <a:r>
              <a:rPr sz="2800" spc="15" dirty="0">
                <a:latin typeface="Arial"/>
                <a:cs typeface="Arial"/>
              </a:rPr>
              <a:t>t</a:t>
            </a:r>
            <a:r>
              <a:rPr sz="2800" spc="50" dirty="0">
                <a:latin typeface="Arial"/>
                <a:cs typeface="Arial"/>
              </a:rPr>
              <a:t>h</a:t>
            </a:r>
            <a:r>
              <a:rPr sz="2800" spc="-16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5" dirty="0">
                <a:latin typeface="Arial"/>
                <a:cs typeface="Arial"/>
              </a:rPr>
              <a:t>c</a:t>
            </a:r>
            <a:r>
              <a:rPr sz="2800" spc="-260" dirty="0">
                <a:latin typeface="Arial"/>
                <a:cs typeface="Arial"/>
              </a:rPr>
              <a:t>a</a:t>
            </a:r>
            <a:r>
              <a:rPr sz="2800" spc="16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45" dirty="0">
                <a:latin typeface="Arial"/>
                <a:cs typeface="Arial"/>
              </a:rPr>
              <a:t>s</a:t>
            </a:r>
            <a:r>
              <a:rPr sz="2800" spc="-305" dirty="0">
                <a:latin typeface="Arial"/>
                <a:cs typeface="Arial"/>
              </a:rPr>
              <a:t>a</a:t>
            </a:r>
            <a:r>
              <a:rPr sz="2800" spc="16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4200" spc="-607" baseline="-4960" dirty="0">
                <a:latin typeface="Arial Unicode MS"/>
                <a:cs typeface="Arial Unicode MS"/>
              </a:rPr>
              <a:t>⋯</a:t>
            </a:r>
            <a:r>
              <a:rPr sz="4200" baseline="-4960" dirty="0">
                <a:latin typeface="Arial Unicode MS"/>
                <a:cs typeface="Arial Unicode MS"/>
              </a:rPr>
              <a:t>	</a:t>
            </a:r>
            <a:endParaRPr sz="4200" baseline="-496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7756" y="5457833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8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3426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200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200" y="114396"/>
                </a:lnTo>
                <a:lnTo>
                  <a:pt x="76200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23240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62941" y="2919412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7994" y="2914646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8360" y="2914647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3889" y="2909879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61931" y="846200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37352" y="816219"/>
            <a:ext cx="5306060" cy="150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21105" algn="r">
              <a:lnSpc>
                <a:spcPts val="3220"/>
              </a:lnSpc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1404620" algn="l"/>
                <a:tab pos="2799715" algn="l"/>
                <a:tab pos="5095240" algn="l"/>
              </a:tabLst>
            </a:pP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3200" spc="210" dirty="0">
                <a:latin typeface="Arial Unicode MS"/>
                <a:cs typeface="Arial Unicode MS"/>
              </a:rPr>
              <a:t>'</a:t>
            </a:r>
            <a:r>
              <a:rPr sz="3200" spc="215" dirty="0">
                <a:latin typeface="Arial Unicode MS"/>
                <a:cs typeface="Arial Unicode MS"/>
              </a:rPr>
              <a:t>'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4800" spc="315" baseline="1736" dirty="0">
                <a:latin typeface="Arial Unicode MS"/>
                <a:cs typeface="Arial Unicode MS"/>
              </a:rPr>
              <a:t>'</a:t>
            </a:r>
            <a:r>
              <a:rPr sz="4800" spc="322" baseline="1736" dirty="0">
                <a:latin typeface="Arial Unicode MS"/>
                <a:cs typeface="Arial Unicode MS"/>
              </a:rPr>
              <a:t>'</a:t>
            </a:r>
            <a:endParaRPr sz="4800" baseline="1736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7796" y="5450558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3" y="628748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61" y="824254"/>
            <a:ext cx="7926070" cy="1559560"/>
          </a:xfrm>
          <a:custGeom>
            <a:avLst/>
            <a:gdLst/>
            <a:ahLst/>
            <a:cxnLst/>
            <a:rect l="l" t="t" r="r" b="b"/>
            <a:pathLst>
              <a:path w="7926070" h="1559560">
                <a:moveTo>
                  <a:pt x="0" y="1559384"/>
                </a:moveTo>
                <a:lnTo>
                  <a:pt x="7925663" y="1559384"/>
                </a:lnTo>
                <a:lnTo>
                  <a:pt x="7925663" y="0"/>
                </a:lnTo>
                <a:lnTo>
                  <a:pt x="0" y="0"/>
                </a:lnTo>
                <a:lnTo>
                  <a:pt x="0" y="15593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3939" y="3999715"/>
            <a:ext cx="7973695" cy="2637790"/>
          </a:xfrm>
          <a:custGeom>
            <a:avLst/>
            <a:gdLst/>
            <a:ahLst/>
            <a:cxnLst/>
            <a:rect l="l" t="t" r="r" b="b"/>
            <a:pathLst>
              <a:path w="7973695" h="2637790">
                <a:moveTo>
                  <a:pt x="0" y="2637224"/>
                </a:moveTo>
                <a:lnTo>
                  <a:pt x="7973534" y="2637224"/>
                </a:lnTo>
                <a:lnTo>
                  <a:pt x="7973534" y="0"/>
                </a:lnTo>
                <a:lnTo>
                  <a:pt x="0" y="0"/>
                </a:lnTo>
                <a:lnTo>
                  <a:pt x="0" y="263722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885075DC-8A83-2945-8FE4-C65682660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723" y="136222"/>
            <a:ext cx="6110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165" dirty="0"/>
              <a:t> </a:t>
            </a:r>
            <a:r>
              <a:rPr spc="150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60471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53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How to model sequential data?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5175" y="1533144"/>
            <a:ext cx="9259824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1443" y="5190066"/>
            <a:ext cx="556895" cy="473709"/>
          </a:xfrm>
          <a:custGeom>
            <a:avLst/>
            <a:gdLst/>
            <a:ahLst/>
            <a:cxnLst/>
            <a:rect l="l" t="t" r="r" b="b"/>
            <a:pathLst>
              <a:path w="556895" h="473710">
                <a:moveTo>
                  <a:pt x="492194" y="41990"/>
                </a:moveTo>
                <a:lnTo>
                  <a:pt x="0" y="459004"/>
                </a:lnTo>
                <a:lnTo>
                  <a:pt x="12313" y="473539"/>
                </a:lnTo>
                <a:lnTo>
                  <a:pt x="504508" y="56524"/>
                </a:lnTo>
                <a:lnTo>
                  <a:pt x="492194" y="41990"/>
                </a:lnTo>
                <a:close/>
              </a:path>
              <a:path w="556895" h="473710">
                <a:moveTo>
                  <a:pt x="542038" y="33780"/>
                </a:moveTo>
                <a:lnTo>
                  <a:pt x="501883" y="33780"/>
                </a:lnTo>
                <a:lnTo>
                  <a:pt x="514197" y="48315"/>
                </a:lnTo>
                <a:lnTo>
                  <a:pt x="504508" y="56524"/>
                </a:lnTo>
                <a:lnTo>
                  <a:pt x="522980" y="78327"/>
                </a:lnTo>
                <a:lnTo>
                  <a:pt x="542038" y="33780"/>
                </a:lnTo>
                <a:close/>
              </a:path>
              <a:path w="556895" h="473710">
                <a:moveTo>
                  <a:pt x="501883" y="33780"/>
                </a:moveTo>
                <a:lnTo>
                  <a:pt x="492194" y="41990"/>
                </a:lnTo>
                <a:lnTo>
                  <a:pt x="504508" y="56524"/>
                </a:lnTo>
                <a:lnTo>
                  <a:pt x="514197" y="48315"/>
                </a:lnTo>
                <a:lnTo>
                  <a:pt x="501883" y="33780"/>
                </a:lnTo>
                <a:close/>
              </a:path>
              <a:path w="556895" h="473710">
                <a:moveTo>
                  <a:pt x="556489" y="0"/>
                </a:moveTo>
                <a:lnTo>
                  <a:pt x="473722" y="20189"/>
                </a:lnTo>
                <a:lnTo>
                  <a:pt x="492194" y="41990"/>
                </a:lnTo>
                <a:lnTo>
                  <a:pt x="501883" y="33780"/>
                </a:lnTo>
                <a:lnTo>
                  <a:pt x="542038" y="33780"/>
                </a:lnTo>
                <a:lnTo>
                  <a:pt x="55648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2307" y="5379211"/>
            <a:ext cx="5106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e.g. </a:t>
            </a:r>
            <a:r>
              <a:rPr sz="2400" b="1" spc="-140" dirty="0">
                <a:latin typeface="Arial"/>
                <a:cs typeface="Arial"/>
              </a:rPr>
              <a:t>Machine</a:t>
            </a:r>
            <a:r>
              <a:rPr sz="2400" b="1" spc="-155" dirty="0">
                <a:latin typeface="Arial"/>
                <a:cs typeface="Arial"/>
              </a:rPr>
              <a:t> </a:t>
            </a:r>
            <a:r>
              <a:rPr sz="2400" b="1" spc="-175" dirty="0">
                <a:latin typeface="Arial"/>
                <a:cs typeface="Arial"/>
              </a:rPr>
              <a:t>Translation: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70" dirty="0">
                <a:latin typeface="Arial"/>
                <a:cs typeface="Arial"/>
              </a:rPr>
              <a:t>Sequence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95" dirty="0">
                <a:latin typeface="Arial"/>
                <a:cs typeface="Arial"/>
              </a:rPr>
              <a:t>words </a:t>
            </a:r>
            <a:r>
              <a:rPr sz="2400" spc="-140" dirty="0">
                <a:latin typeface="Arial"/>
                <a:cs typeface="Arial"/>
              </a:rPr>
              <a:t>-&gt; </a:t>
            </a:r>
            <a:r>
              <a:rPr sz="2400" spc="-170" dirty="0">
                <a:latin typeface="Arial"/>
                <a:cs typeface="Arial"/>
              </a:rPr>
              <a:t>Sequence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9620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4300" y="2987534"/>
            <a:ext cx="6048375" cy="248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4300" y="1915963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6051" y="6079209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"/>
              </a:spcBef>
            </a:pPr>
            <a:r>
              <a:rPr sz="2800" spc="20" dirty="0"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3555" y="6109899"/>
            <a:ext cx="101346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60"/>
              </a:spcBef>
            </a:pPr>
            <a:r>
              <a:rPr sz="2800" spc="-105" dirty="0">
                <a:latin typeface="Arial"/>
                <a:cs typeface="Arial"/>
              </a:rPr>
              <a:t>love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5253" y="6081476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0538" y="6131723"/>
            <a:ext cx="109220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160"/>
              </a:spcBef>
            </a:pPr>
            <a:r>
              <a:rPr sz="2800" spc="-120" dirty="0">
                <a:latin typeface="Arial"/>
                <a:cs typeface="Arial"/>
              </a:rPr>
              <a:t>much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5617" y="6119828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7756" y="5457833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8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26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200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200" y="114396"/>
                </a:lnTo>
                <a:lnTo>
                  <a:pt x="76200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3240" y="5457832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57994" y="2914646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53889" y="2909879"/>
            <a:ext cx="130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61931" y="846200"/>
            <a:ext cx="6048375" cy="15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24652" y="1809736"/>
            <a:ext cx="2355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45" dirty="0">
                <a:latin typeface="Arial Unicode MS"/>
                <a:cs typeface="Arial Unicode MS"/>
              </a:rPr>
              <a:t>′</a:t>
            </a: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9599" y="1814502"/>
            <a:ext cx="1630680" cy="161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7795" algn="l"/>
              </a:tabLst>
            </a:pPr>
            <a:r>
              <a:rPr sz="3200" spc="245" dirty="0">
                <a:latin typeface="Arial Unicode MS"/>
                <a:cs typeface="Arial Unicode MS"/>
              </a:rPr>
              <a:t>′</a:t>
            </a:r>
            <a:r>
              <a:rPr sz="3200" spc="250" dirty="0">
                <a:latin typeface="Arial Unicode MS"/>
                <a:cs typeface="Arial Unicode MS"/>
              </a:rPr>
              <a:t>′</a:t>
            </a:r>
            <a:r>
              <a:rPr sz="3200" dirty="0">
                <a:latin typeface="Arial Unicode MS"/>
                <a:cs typeface="Arial Unicode MS"/>
              </a:rPr>
              <a:t>	</a:t>
            </a:r>
            <a:r>
              <a:rPr sz="3200" spc="135" dirty="0">
                <a:latin typeface="Arial Unicode MS"/>
                <a:cs typeface="Arial Unicode MS"/>
              </a:rPr>
              <a:t>′</a:t>
            </a:r>
            <a:r>
              <a:rPr sz="3200" spc="14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 Unicode MS"/>
              <a:cs typeface="Arial Unicode MS"/>
            </a:endParaRPr>
          </a:p>
          <a:p>
            <a:pPr marL="45720">
              <a:lnSpc>
                <a:spcPct val="100000"/>
              </a:lnSpc>
              <a:tabLst>
                <a:tab pos="1440815" algn="l"/>
              </a:tabLst>
            </a:pPr>
            <a:r>
              <a:rPr sz="3200" spc="215" dirty="0">
                <a:latin typeface="Arial Unicode MS"/>
                <a:cs typeface="Arial Unicode MS"/>
              </a:rPr>
              <a:t>'	</a:t>
            </a: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20546" y="1804969"/>
            <a:ext cx="2355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45" dirty="0">
                <a:latin typeface="Arial Unicode MS"/>
                <a:cs typeface="Arial Unicode MS"/>
              </a:rPr>
              <a:t>′</a:t>
            </a:r>
            <a:r>
              <a:rPr sz="3200" spc="250" dirty="0">
                <a:latin typeface="Arial Unicode MS"/>
                <a:cs typeface="Arial Unicode MS"/>
              </a:rPr>
              <a:t>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07796" y="5450558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3" y="628748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1FDE5E6-1696-EA42-8A72-487615087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723" y="136222"/>
            <a:ext cx="6110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165" dirty="0"/>
              <a:t> </a:t>
            </a:r>
            <a:r>
              <a:rPr spc="150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01305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1906" y="2531586"/>
            <a:ext cx="4585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45" dirty="0"/>
              <a:t>Bidirectional</a:t>
            </a:r>
            <a:r>
              <a:rPr sz="4000" b="1" spc="210" dirty="0"/>
              <a:t> </a:t>
            </a:r>
            <a:r>
              <a:rPr sz="4000" b="1" spc="165" dirty="0"/>
              <a:t>RNN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983897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718" y="131726"/>
            <a:ext cx="689423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Standard</a:t>
            </a:r>
            <a:r>
              <a:rPr spc="140" dirty="0"/>
              <a:t> </a:t>
            </a:r>
            <a:r>
              <a:rPr spc="150" dirty="0"/>
              <a:t>RNN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9261" y="4850476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"/>
              </a:spcBef>
            </a:pPr>
            <a:r>
              <a:rPr sz="2800" spc="20" dirty="0"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070" y="4850642"/>
            <a:ext cx="833119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60"/>
              </a:spcBef>
            </a:pPr>
            <a:r>
              <a:rPr sz="2800" spc="-105" dirty="0">
                <a:latin typeface="Arial"/>
                <a:cs typeface="Arial"/>
              </a:rPr>
              <a:t>love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8463" y="4852743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2057" y="4902124"/>
            <a:ext cx="100203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60"/>
              </a:spcBef>
            </a:pPr>
            <a:r>
              <a:rPr sz="2800" spc="-120" dirty="0">
                <a:latin typeface="Arial"/>
                <a:cs typeface="Arial"/>
              </a:rPr>
              <a:t>much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5294" y="4229101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08828" y="4891095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0965" y="4229101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06635" y="4229100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200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200" y="114395"/>
                </a:lnTo>
                <a:close/>
              </a:path>
              <a:path w="114300" h="629285">
                <a:moveTo>
                  <a:pt x="56567" y="0"/>
                </a:moveTo>
                <a:lnTo>
                  <a:pt x="0" y="114589"/>
                </a:lnTo>
                <a:lnTo>
                  <a:pt x="76200" y="114395"/>
                </a:lnTo>
                <a:lnTo>
                  <a:pt x="76200" y="114200"/>
                </a:lnTo>
                <a:lnTo>
                  <a:pt x="114298" y="114006"/>
                </a:lnTo>
                <a:lnTo>
                  <a:pt x="56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6450" y="4229100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7509" y="1758805"/>
            <a:ext cx="6048375" cy="248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597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129" y="131726"/>
            <a:ext cx="76897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Bidirectional</a:t>
            </a:r>
            <a:r>
              <a:rPr spc="160" dirty="0"/>
              <a:t> </a:t>
            </a:r>
            <a:r>
              <a:rPr spc="150" dirty="0"/>
              <a:t>RNN</a:t>
            </a:r>
          </a:p>
        </p:txBody>
      </p:sp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BB4301C1-6D9C-3546-B5F8-F8436F36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990600"/>
            <a:ext cx="10337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147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129" y="131726"/>
            <a:ext cx="76897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Bidirectional</a:t>
            </a:r>
            <a:r>
              <a:rPr spc="160" dirty="0"/>
              <a:t> </a:t>
            </a:r>
            <a:r>
              <a:rPr spc="150" dirty="0"/>
              <a:t>RNN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D7EB5D-86B4-6746-90D2-2BD6EF78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90600"/>
            <a:ext cx="10248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8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0" y="2531586"/>
            <a:ext cx="2070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5" dirty="0"/>
              <a:t>P</a:t>
            </a:r>
            <a:r>
              <a:rPr sz="4000" spc="70" dirty="0"/>
              <a:t>r</a:t>
            </a:r>
            <a:r>
              <a:rPr sz="4000" spc="470" dirty="0"/>
              <a:t>e</a:t>
            </a:r>
            <a:r>
              <a:rPr sz="4000" spc="215" dirty="0"/>
              <a:t>t</a:t>
            </a:r>
            <a:r>
              <a:rPr sz="4000" spc="70" dirty="0"/>
              <a:t>r</a:t>
            </a:r>
            <a:r>
              <a:rPr sz="4000" spc="220" dirty="0"/>
              <a:t>a</a:t>
            </a:r>
            <a:r>
              <a:rPr sz="4000" spc="285" dirty="0"/>
              <a:t>in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479372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083" y="131726"/>
            <a:ext cx="7106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Why</a:t>
            </a:r>
            <a:r>
              <a:rPr spc="170" dirty="0"/>
              <a:t> </a:t>
            </a:r>
            <a:r>
              <a:rPr spc="220" dirty="0"/>
              <a:t>pretraining?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4212" y="2905760"/>
            <a:ext cx="1082357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95" dirty="0">
                <a:latin typeface="Arial"/>
                <a:cs typeface="Arial"/>
              </a:rPr>
              <a:t>Observation: </a:t>
            </a: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114" dirty="0">
                <a:solidFill>
                  <a:srgbClr val="FF0000"/>
                </a:solidFill>
                <a:latin typeface="Arial"/>
                <a:cs typeface="Arial"/>
              </a:rPr>
              <a:t>embedding layer </a:t>
            </a:r>
            <a:r>
              <a:rPr sz="2800" spc="-70" dirty="0">
                <a:latin typeface="Arial"/>
                <a:cs typeface="Arial"/>
              </a:rPr>
              <a:t>contributes </a:t>
            </a:r>
            <a:r>
              <a:rPr sz="2800" spc="-90" dirty="0">
                <a:latin typeface="Arial"/>
                <a:cs typeface="Arial"/>
              </a:rPr>
              <a:t>most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33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parameters!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00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80" y="1257218"/>
            <a:ext cx="5820410" cy="1385570"/>
          </a:xfrm>
          <a:custGeom>
            <a:avLst/>
            <a:gdLst/>
            <a:ahLst/>
            <a:cxnLst/>
            <a:rect l="l" t="t" r="r" b="b"/>
            <a:pathLst>
              <a:path w="5820410" h="1385570">
                <a:moveTo>
                  <a:pt x="0" y="1384994"/>
                </a:moveTo>
                <a:lnTo>
                  <a:pt x="5820224" y="1384994"/>
                </a:lnTo>
                <a:lnTo>
                  <a:pt x="5820224" y="0"/>
                </a:lnTo>
                <a:lnTo>
                  <a:pt x="0" y="0"/>
                </a:lnTo>
                <a:lnTo>
                  <a:pt x="0" y="1384994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120" y="1264837"/>
            <a:ext cx="556704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latin typeface="Arial"/>
                <a:cs typeface="Arial"/>
              </a:rPr>
              <a:t>Step </a:t>
            </a:r>
            <a:r>
              <a:rPr sz="2800" b="1" spc="-150" dirty="0">
                <a:latin typeface="Arial"/>
                <a:cs typeface="Arial"/>
              </a:rPr>
              <a:t>1: </a:t>
            </a:r>
            <a:r>
              <a:rPr sz="2800" spc="-170" dirty="0">
                <a:latin typeface="Arial"/>
                <a:cs typeface="Arial"/>
              </a:rPr>
              <a:t>Train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85" dirty="0">
                <a:latin typeface="Arial"/>
                <a:cs typeface="Arial"/>
              </a:rPr>
              <a:t>model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sz="2800" spc="-130" dirty="0">
                <a:latin typeface="Arial"/>
                <a:cs typeface="Arial"/>
              </a:rPr>
              <a:t>large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dataset.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ts val="3329"/>
              </a:lnSpc>
              <a:spcBef>
                <a:spcPts val="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90" dirty="0">
                <a:latin typeface="Arial"/>
                <a:cs typeface="Arial"/>
              </a:rPr>
              <a:t>Perhaps </a:t>
            </a:r>
            <a:r>
              <a:rPr sz="2800" spc="-35" dirty="0">
                <a:latin typeface="Arial"/>
                <a:cs typeface="Arial"/>
              </a:rPr>
              <a:t>different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problem.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ts val="3329"/>
              </a:lnSpc>
              <a:buChar char="•"/>
              <a:tabLst>
                <a:tab pos="469265" algn="l"/>
                <a:tab pos="469900" algn="l"/>
              </a:tabLst>
            </a:pPr>
            <a:r>
              <a:rPr sz="2800" spc="-190" dirty="0">
                <a:latin typeface="Arial"/>
                <a:cs typeface="Arial"/>
              </a:rPr>
              <a:t>Perhaps </a:t>
            </a:r>
            <a:r>
              <a:rPr sz="2800" spc="-35" dirty="0">
                <a:latin typeface="Arial"/>
                <a:cs typeface="Arial"/>
              </a:rPr>
              <a:t>different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model.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5078" y="-41582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Pretrain </a:t>
            </a:r>
            <a:r>
              <a:rPr spc="320" dirty="0"/>
              <a:t>the </a:t>
            </a:r>
            <a:r>
              <a:rPr spc="275" dirty="0"/>
              <a:t>Embedding</a:t>
            </a:r>
            <a:r>
              <a:rPr spc="120" dirty="0"/>
              <a:t> </a:t>
            </a:r>
            <a:r>
              <a:rPr spc="185" dirty="0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2398" y="5707733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3426" y="5710920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60"/>
              </a:spcBef>
            </a:pPr>
            <a:r>
              <a:rPr sz="2800" spc="-11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1600" y="5709999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sat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57408" y="5739495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60"/>
              </a:spcBef>
            </a:pPr>
            <a:r>
              <a:rPr sz="2800" spc="-65" dirty="0">
                <a:latin typeface="Arial"/>
                <a:cs typeface="Arial"/>
              </a:rPr>
              <a:t>mat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843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098" y="114396"/>
                </a:lnTo>
                <a:lnTo>
                  <a:pt x="40722" y="628748"/>
                </a:lnTo>
                <a:lnTo>
                  <a:pt x="78821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51966" y="5748351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5410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49774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59588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0647" y="2616062"/>
            <a:ext cx="6048375" cy="248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32913" y="2600325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510864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078" y="75918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Pretrain </a:t>
            </a:r>
            <a:r>
              <a:rPr spc="320" dirty="0"/>
              <a:t>the </a:t>
            </a:r>
            <a:r>
              <a:rPr spc="275" dirty="0"/>
              <a:t>Embedding</a:t>
            </a:r>
            <a:r>
              <a:rPr spc="120" dirty="0"/>
              <a:t> </a:t>
            </a:r>
            <a:r>
              <a:rPr spc="18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2398" y="5707733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3426" y="5710920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60"/>
              </a:spcBef>
            </a:pPr>
            <a:r>
              <a:rPr sz="2800" spc="-11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1600" y="5709999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sat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7408" y="5739495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60"/>
              </a:spcBef>
            </a:pPr>
            <a:r>
              <a:rPr sz="2800" spc="-65" dirty="0">
                <a:latin typeface="Arial"/>
                <a:cs typeface="Arial"/>
              </a:rPr>
              <a:t>mat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843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098" y="114396"/>
                </a:lnTo>
                <a:lnTo>
                  <a:pt x="40722" y="628748"/>
                </a:lnTo>
                <a:lnTo>
                  <a:pt x="78821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51966" y="5748351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410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49774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59588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0647" y="2616062"/>
            <a:ext cx="6048375" cy="248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45613" y="2630735"/>
            <a:ext cx="30480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00612" y="2400308"/>
            <a:ext cx="7263130" cy="2252980"/>
          </a:xfrm>
          <a:custGeom>
            <a:avLst/>
            <a:gdLst/>
            <a:ahLst/>
            <a:cxnLst/>
            <a:rect l="l" t="t" r="r" b="b"/>
            <a:pathLst>
              <a:path w="7263130" h="2252979">
                <a:moveTo>
                  <a:pt x="0" y="2252639"/>
                </a:moveTo>
                <a:lnTo>
                  <a:pt x="7262812" y="2252639"/>
                </a:lnTo>
                <a:lnTo>
                  <a:pt x="7262812" y="0"/>
                </a:lnTo>
                <a:lnTo>
                  <a:pt x="0" y="0"/>
                </a:lnTo>
                <a:lnTo>
                  <a:pt x="0" y="2252639"/>
                </a:lnTo>
                <a:close/>
              </a:path>
            </a:pathLst>
          </a:custGeom>
          <a:solidFill>
            <a:srgbClr val="FFFFFF">
              <a:alpha val="8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80" y="1257218"/>
            <a:ext cx="5820410" cy="523240"/>
          </a:xfrm>
          <a:custGeom>
            <a:avLst/>
            <a:gdLst/>
            <a:ahLst/>
            <a:cxnLst/>
            <a:rect l="l" t="t" r="r" b="b"/>
            <a:pathLst>
              <a:path w="5820410" h="523239">
                <a:moveTo>
                  <a:pt x="0" y="523220"/>
                </a:moveTo>
                <a:lnTo>
                  <a:pt x="5820224" y="523220"/>
                </a:lnTo>
                <a:lnTo>
                  <a:pt x="5820224" y="0"/>
                </a:lnTo>
                <a:lnTo>
                  <a:pt x="0" y="0"/>
                </a:lnTo>
                <a:lnTo>
                  <a:pt x="0" y="52322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120" y="1264837"/>
            <a:ext cx="5653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latin typeface="Arial"/>
                <a:cs typeface="Arial"/>
              </a:rPr>
              <a:t>Step </a:t>
            </a:r>
            <a:r>
              <a:rPr sz="2800" b="1" spc="-150" dirty="0">
                <a:latin typeface="Arial"/>
                <a:cs typeface="Arial"/>
              </a:rPr>
              <a:t>2: </a:t>
            </a:r>
            <a:r>
              <a:rPr sz="2800" spc="-225" dirty="0">
                <a:latin typeface="Arial"/>
                <a:cs typeface="Arial"/>
              </a:rPr>
              <a:t>Keep </a:t>
            </a:r>
            <a:r>
              <a:rPr sz="2800" spc="-75" dirty="0">
                <a:latin typeface="Arial"/>
                <a:cs typeface="Arial"/>
              </a:rPr>
              <a:t>only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4" dirty="0">
                <a:latin typeface="Arial"/>
                <a:cs typeface="Arial"/>
              </a:rPr>
              <a:t>embedding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layer.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829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868" y="24898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Pretrain </a:t>
            </a:r>
            <a:r>
              <a:rPr spc="320" dirty="0"/>
              <a:t>the </a:t>
            </a:r>
            <a:r>
              <a:rPr spc="275" dirty="0"/>
              <a:t>Embedding</a:t>
            </a:r>
            <a:r>
              <a:rPr spc="120" dirty="0"/>
              <a:t> </a:t>
            </a:r>
            <a:r>
              <a:rPr spc="185" dirty="0"/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2398" y="5707733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60"/>
              </a:spcBef>
            </a:pPr>
            <a:r>
              <a:rPr sz="2800" spc="-35" dirty="0">
                <a:latin typeface="Arial"/>
                <a:cs typeface="Arial"/>
              </a:rPr>
              <a:t>the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3426" y="5710920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60"/>
              </a:spcBef>
            </a:pPr>
            <a:r>
              <a:rPr sz="2800" spc="-11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1600" y="5709999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2800" spc="-130" dirty="0">
                <a:latin typeface="Arial"/>
                <a:cs typeface="Arial"/>
              </a:rPr>
              <a:t>sat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57408" y="5739495"/>
            <a:ext cx="76327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60"/>
              </a:spcBef>
            </a:pPr>
            <a:r>
              <a:rPr sz="2800" spc="-65" dirty="0">
                <a:latin typeface="Arial"/>
                <a:cs typeface="Arial"/>
              </a:rPr>
              <a:t>mat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5843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098" y="114396"/>
                </a:lnTo>
                <a:lnTo>
                  <a:pt x="40722" y="628748"/>
                </a:lnTo>
                <a:lnTo>
                  <a:pt x="78821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51966" y="5748351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4103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6"/>
                </a:moveTo>
                <a:lnTo>
                  <a:pt x="38100" y="114396"/>
                </a:lnTo>
                <a:lnTo>
                  <a:pt x="40722" y="628748"/>
                </a:lnTo>
                <a:lnTo>
                  <a:pt x="78822" y="628554"/>
                </a:lnTo>
                <a:lnTo>
                  <a:pt x="76199" y="114396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90"/>
                </a:lnTo>
                <a:lnTo>
                  <a:pt x="76199" y="114396"/>
                </a:lnTo>
                <a:lnTo>
                  <a:pt x="76198" y="114202"/>
                </a:lnTo>
                <a:lnTo>
                  <a:pt x="114298" y="114007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49774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098" y="114395"/>
                </a:lnTo>
                <a:lnTo>
                  <a:pt x="40722" y="628747"/>
                </a:lnTo>
                <a:lnTo>
                  <a:pt x="78821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59588" y="5086357"/>
            <a:ext cx="114300" cy="629285"/>
          </a:xfrm>
          <a:custGeom>
            <a:avLst/>
            <a:gdLst/>
            <a:ahLst/>
            <a:cxnLst/>
            <a:rect l="l" t="t" r="r" b="b"/>
            <a:pathLst>
              <a:path w="114300" h="629285">
                <a:moveTo>
                  <a:pt x="76199" y="114395"/>
                </a:moveTo>
                <a:lnTo>
                  <a:pt x="38100" y="114395"/>
                </a:lnTo>
                <a:lnTo>
                  <a:pt x="40722" y="628747"/>
                </a:lnTo>
                <a:lnTo>
                  <a:pt x="78822" y="628553"/>
                </a:lnTo>
                <a:lnTo>
                  <a:pt x="76199" y="114395"/>
                </a:lnTo>
                <a:close/>
              </a:path>
              <a:path w="114300" h="629285">
                <a:moveTo>
                  <a:pt x="56565" y="0"/>
                </a:moveTo>
                <a:lnTo>
                  <a:pt x="0" y="114589"/>
                </a:lnTo>
                <a:lnTo>
                  <a:pt x="76199" y="114395"/>
                </a:lnTo>
                <a:lnTo>
                  <a:pt x="76198" y="114200"/>
                </a:lnTo>
                <a:lnTo>
                  <a:pt x="114298" y="114006"/>
                </a:lnTo>
                <a:lnTo>
                  <a:pt x="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0647" y="2616062"/>
            <a:ext cx="6048375" cy="248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32913" y="2600325"/>
            <a:ext cx="33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5" dirty="0">
                <a:latin typeface="Arial Unicode MS"/>
                <a:cs typeface="Arial Unicode MS"/>
              </a:rPr>
              <a:t>⋯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380" y="1257218"/>
            <a:ext cx="6435090" cy="523240"/>
          </a:xfrm>
          <a:custGeom>
            <a:avLst/>
            <a:gdLst/>
            <a:ahLst/>
            <a:cxnLst/>
            <a:rect l="l" t="t" r="r" b="b"/>
            <a:pathLst>
              <a:path w="6435090" h="523239">
                <a:moveTo>
                  <a:pt x="0" y="523220"/>
                </a:moveTo>
                <a:lnTo>
                  <a:pt x="6434716" y="523220"/>
                </a:lnTo>
                <a:lnTo>
                  <a:pt x="6434716" y="0"/>
                </a:lnTo>
                <a:lnTo>
                  <a:pt x="0" y="0"/>
                </a:lnTo>
                <a:lnTo>
                  <a:pt x="0" y="52322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120" y="1264837"/>
            <a:ext cx="609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latin typeface="Arial"/>
                <a:cs typeface="Arial"/>
              </a:rPr>
              <a:t>Step </a:t>
            </a:r>
            <a:r>
              <a:rPr sz="2800" b="1" spc="-150" dirty="0">
                <a:latin typeface="Arial"/>
                <a:cs typeface="Arial"/>
              </a:rPr>
              <a:t>3: </a:t>
            </a:r>
            <a:r>
              <a:rPr sz="2800" spc="-170" dirty="0">
                <a:latin typeface="Arial"/>
                <a:cs typeface="Arial"/>
              </a:rPr>
              <a:t>Train </a:t>
            </a:r>
            <a:r>
              <a:rPr sz="2800" spc="-100" dirty="0">
                <a:latin typeface="Arial"/>
                <a:cs typeface="Arial"/>
              </a:rPr>
              <a:t>new </a:t>
            </a:r>
            <a:r>
              <a:rPr sz="2800" spc="-320" dirty="0">
                <a:latin typeface="Arial"/>
                <a:cs typeface="Arial"/>
              </a:rPr>
              <a:t>LSTM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output</a:t>
            </a:r>
            <a:r>
              <a:rPr sz="2800" spc="-37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layers.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58554" y="1820138"/>
            <a:ext cx="114300" cy="771525"/>
          </a:xfrm>
          <a:custGeom>
            <a:avLst/>
            <a:gdLst/>
            <a:ahLst/>
            <a:cxnLst/>
            <a:rect l="l" t="t" r="r" b="b"/>
            <a:pathLst>
              <a:path w="114300" h="771525">
                <a:moveTo>
                  <a:pt x="76200" y="114313"/>
                </a:moveTo>
                <a:lnTo>
                  <a:pt x="38100" y="114313"/>
                </a:lnTo>
                <a:lnTo>
                  <a:pt x="38550" y="771448"/>
                </a:lnTo>
                <a:lnTo>
                  <a:pt x="76650" y="771423"/>
                </a:lnTo>
                <a:lnTo>
                  <a:pt x="76200" y="114313"/>
                </a:lnTo>
                <a:close/>
              </a:path>
              <a:path w="114300" h="771525">
                <a:moveTo>
                  <a:pt x="57071" y="0"/>
                </a:moveTo>
                <a:lnTo>
                  <a:pt x="0" y="114339"/>
                </a:lnTo>
                <a:lnTo>
                  <a:pt x="76200" y="114313"/>
                </a:lnTo>
                <a:lnTo>
                  <a:pt x="114300" y="114260"/>
                </a:lnTo>
                <a:lnTo>
                  <a:pt x="570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5493" y="4923628"/>
            <a:ext cx="3077210" cy="95440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15240" rIns="0" bIns="0" rtlCol="0">
            <a:spAutoFit/>
          </a:bodyPr>
          <a:lstStyle/>
          <a:p>
            <a:pPr marL="91440" marR="146685">
              <a:lnSpc>
                <a:spcPct val="101200"/>
              </a:lnSpc>
              <a:spcBef>
                <a:spcPts val="120"/>
              </a:spcBef>
            </a:pPr>
            <a:r>
              <a:rPr sz="2800" spc="-204" dirty="0">
                <a:latin typeface="Arial"/>
                <a:cs typeface="Arial"/>
              </a:rPr>
              <a:t>Set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4" dirty="0">
                <a:latin typeface="Arial"/>
                <a:cs typeface="Arial"/>
              </a:rPr>
              <a:t>embedding  layer</a:t>
            </a:r>
            <a:r>
              <a:rPr sz="2800" spc="-195" dirty="0"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Arial"/>
                <a:cs typeface="Arial"/>
              </a:rPr>
              <a:t>non-trainable</a:t>
            </a:r>
            <a:r>
              <a:rPr sz="2800" spc="-7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52500" y="5343532"/>
            <a:ext cx="1665605" cy="114300"/>
          </a:xfrm>
          <a:custGeom>
            <a:avLst/>
            <a:gdLst/>
            <a:ahLst/>
            <a:cxnLst/>
            <a:rect l="l" t="t" r="r" b="b"/>
            <a:pathLst>
              <a:path w="1665604" h="114300">
                <a:moveTo>
                  <a:pt x="0" y="38098"/>
                </a:moveTo>
                <a:lnTo>
                  <a:pt x="0" y="76198"/>
                </a:lnTo>
                <a:lnTo>
                  <a:pt x="1550890" y="76199"/>
                </a:lnTo>
                <a:lnTo>
                  <a:pt x="1550890" y="114299"/>
                </a:lnTo>
                <a:lnTo>
                  <a:pt x="1665190" y="57149"/>
                </a:lnTo>
                <a:lnTo>
                  <a:pt x="1627090" y="38099"/>
                </a:lnTo>
                <a:lnTo>
                  <a:pt x="0" y="38098"/>
                </a:lnTo>
                <a:close/>
              </a:path>
              <a:path w="1665604" h="114300">
                <a:moveTo>
                  <a:pt x="1550890" y="0"/>
                </a:moveTo>
                <a:lnTo>
                  <a:pt x="1550890" y="38099"/>
                </a:lnTo>
                <a:lnTo>
                  <a:pt x="1627090" y="38099"/>
                </a:lnTo>
                <a:lnTo>
                  <a:pt x="1550890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230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53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How to model sequential data?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5175" y="1533144"/>
            <a:ext cx="11673840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9041" y="5200810"/>
            <a:ext cx="556895" cy="473709"/>
          </a:xfrm>
          <a:custGeom>
            <a:avLst/>
            <a:gdLst/>
            <a:ahLst/>
            <a:cxnLst/>
            <a:rect l="l" t="t" r="r" b="b"/>
            <a:pathLst>
              <a:path w="556895" h="473710">
                <a:moveTo>
                  <a:pt x="492194" y="41990"/>
                </a:moveTo>
                <a:lnTo>
                  <a:pt x="0" y="459004"/>
                </a:lnTo>
                <a:lnTo>
                  <a:pt x="12315" y="473539"/>
                </a:lnTo>
                <a:lnTo>
                  <a:pt x="504509" y="56525"/>
                </a:lnTo>
                <a:lnTo>
                  <a:pt x="492194" y="41990"/>
                </a:lnTo>
                <a:close/>
              </a:path>
              <a:path w="556895" h="473710">
                <a:moveTo>
                  <a:pt x="542038" y="33780"/>
                </a:moveTo>
                <a:lnTo>
                  <a:pt x="501884" y="33780"/>
                </a:lnTo>
                <a:lnTo>
                  <a:pt x="514198" y="48315"/>
                </a:lnTo>
                <a:lnTo>
                  <a:pt x="504509" y="56525"/>
                </a:lnTo>
                <a:lnTo>
                  <a:pt x="522980" y="78327"/>
                </a:lnTo>
                <a:lnTo>
                  <a:pt x="542038" y="33780"/>
                </a:lnTo>
                <a:close/>
              </a:path>
              <a:path w="556895" h="473710">
                <a:moveTo>
                  <a:pt x="501884" y="33780"/>
                </a:moveTo>
                <a:lnTo>
                  <a:pt x="492194" y="41990"/>
                </a:lnTo>
                <a:lnTo>
                  <a:pt x="504509" y="56525"/>
                </a:lnTo>
                <a:lnTo>
                  <a:pt x="514198" y="48315"/>
                </a:lnTo>
                <a:lnTo>
                  <a:pt x="501884" y="33780"/>
                </a:lnTo>
                <a:close/>
              </a:path>
              <a:path w="556895" h="473710">
                <a:moveTo>
                  <a:pt x="556491" y="0"/>
                </a:moveTo>
                <a:lnTo>
                  <a:pt x="473722" y="20189"/>
                </a:lnTo>
                <a:lnTo>
                  <a:pt x="492194" y="41990"/>
                </a:lnTo>
                <a:lnTo>
                  <a:pt x="501884" y="33780"/>
                </a:lnTo>
                <a:lnTo>
                  <a:pt x="542038" y="33780"/>
                </a:lnTo>
                <a:lnTo>
                  <a:pt x="55649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8441" y="5373116"/>
            <a:ext cx="517779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e.g. </a:t>
            </a:r>
            <a:r>
              <a:rPr sz="2400" b="1" spc="-150" dirty="0">
                <a:latin typeface="Arial"/>
                <a:cs typeface="Arial"/>
              </a:rPr>
              <a:t>Per-frame </a:t>
            </a:r>
            <a:r>
              <a:rPr sz="2400" b="1" spc="-155" dirty="0">
                <a:latin typeface="Arial"/>
                <a:cs typeface="Arial"/>
              </a:rPr>
              <a:t>video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175" dirty="0">
                <a:latin typeface="Arial"/>
                <a:cs typeface="Arial"/>
              </a:rPr>
              <a:t>classification: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70" dirty="0">
                <a:latin typeface="Arial"/>
                <a:cs typeface="Arial"/>
              </a:rPr>
              <a:t>Sequence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55" dirty="0">
                <a:latin typeface="Arial"/>
                <a:cs typeface="Arial"/>
              </a:rPr>
              <a:t>images </a:t>
            </a:r>
            <a:r>
              <a:rPr sz="2400" spc="-140" dirty="0">
                <a:latin typeface="Arial"/>
                <a:cs typeface="Arial"/>
              </a:rPr>
              <a:t>-&gt; </a:t>
            </a:r>
            <a:r>
              <a:rPr sz="2400" spc="-170" dirty="0">
                <a:latin typeface="Arial"/>
                <a:cs typeface="Arial"/>
              </a:rPr>
              <a:t>Sequence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2565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917" y="1467742"/>
            <a:ext cx="9314180" cy="28270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79375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SimpleRNN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320" dirty="0">
                <a:latin typeface="Arial"/>
                <a:cs typeface="Arial"/>
              </a:rPr>
              <a:t>LSTM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5" dirty="0">
                <a:latin typeface="Arial"/>
                <a:cs typeface="Arial"/>
              </a:rPr>
              <a:t>two </a:t>
            </a:r>
            <a:r>
              <a:rPr sz="2800" spc="-120" dirty="0">
                <a:latin typeface="Arial"/>
                <a:cs typeface="Arial"/>
              </a:rPr>
              <a:t>kinds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254" dirty="0">
                <a:latin typeface="Arial"/>
                <a:cs typeface="Arial"/>
              </a:rPr>
              <a:t>RNNs; </a:t>
            </a:r>
            <a:r>
              <a:rPr sz="2800" spc="-170" dirty="0">
                <a:latin typeface="Arial"/>
                <a:cs typeface="Arial"/>
              </a:rPr>
              <a:t>always </a:t>
            </a:r>
            <a:r>
              <a:rPr sz="2800" spc="-185" dirty="0">
                <a:latin typeface="Arial"/>
                <a:cs typeface="Arial"/>
              </a:rPr>
              <a:t>use </a:t>
            </a:r>
            <a:r>
              <a:rPr sz="2800" spc="-325" dirty="0">
                <a:solidFill>
                  <a:srgbClr val="C00000"/>
                </a:solidFill>
                <a:latin typeface="Arial"/>
                <a:cs typeface="Arial"/>
              </a:rPr>
              <a:t>LSTM </a:t>
            </a:r>
            <a:r>
              <a:rPr sz="2800" spc="-3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instead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C00000"/>
                </a:solidFill>
                <a:latin typeface="Arial"/>
                <a:cs typeface="Arial"/>
              </a:rPr>
              <a:t>SimpleRNN</a:t>
            </a:r>
            <a:r>
              <a:rPr sz="2800" spc="-19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har char="•"/>
              <a:tabLst>
                <a:tab pos="241300" algn="l"/>
              </a:tabLst>
            </a:pPr>
            <a:r>
              <a:rPr sz="2800" spc="-229" dirty="0">
                <a:latin typeface="Arial"/>
                <a:cs typeface="Arial"/>
              </a:rPr>
              <a:t>Use </a:t>
            </a:r>
            <a:r>
              <a:rPr sz="2800" spc="-225" dirty="0">
                <a:solidFill>
                  <a:srgbClr val="C00000"/>
                </a:solidFill>
                <a:latin typeface="Arial"/>
                <a:cs typeface="Arial"/>
              </a:rPr>
              <a:t>Bi-RNN </a:t>
            </a:r>
            <a:r>
              <a:rPr sz="2800" spc="-110" dirty="0">
                <a:latin typeface="Arial"/>
                <a:cs typeface="Arial"/>
              </a:rPr>
              <a:t>instead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110" dirty="0">
                <a:latin typeface="Arial"/>
                <a:cs typeface="Arial"/>
              </a:rPr>
              <a:t>whenever</a:t>
            </a:r>
            <a:r>
              <a:rPr sz="2800" spc="-43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possible.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Stacked </a:t>
            </a:r>
            <a:r>
              <a:rPr sz="2800" spc="-315" dirty="0">
                <a:solidFill>
                  <a:srgbClr val="C00000"/>
                </a:solidFill>
                <a:latin typeface="Arial"/>
                <a:cs typeface="Arial"/>
              </a:rPr>
              <a:t>RNN </a:t>
            </a:r>
            <a:r>
              <a:rPr sz="2800" spc="-170" dirty="0">
                <a:latin typeface="Arial"/>
                <a:cs typeface="Arial"/>
              </a:rPr>
              <a:t>may </a:t>
            </a:r>
            <a:r>
              <a:rPr sz="2800" spc="-130" dirty="0">
                <a:latin typeface="Arial"/>
                <a:cs typeface="Arial"/>
              </a:rPr>
              <a:t>be </a:t>
            </a:r>
            <a:r>
              <a:rPr sz="2800" spc="-30" dirty="0">
                <a:latin typeface="Arial"/>
                <a:cs typeface="Arial"/>
              </a:rPr>
              <a:t>better </a:t>
            </a:r>
            <a:r>
              <a:rPr sz="2800" spc="-60" dirty="0">
                <a:latin typeface="Arial"/>
                <a:cs typeface="Arial"/>
              </a:rPr>
              <a:t>than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30" dirty="0">
                <a:latin typeface="Arial"/>
                <a:cs typeface="Arial"/>
              </a:rPr>
              <a:t>single </a:t>
            </a: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114" dirty="0">
                <a:latin typeface="Arial"/>
                <a:cs typeface="Arial"/>
              </a:rPr>
              <a:t>layer</a:t>
            </a:r>
            <a:r>
              <a:rPr lang="en-US" sz="2800" spc="-114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840"/>
              </a:spcBef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C00000"/>
                </a:solidFill>
                <a:latin typeface="Arial"/>
                <a:cs typeface="Arial"/>
              </a:rPr>
              <a:t>Pretrain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4" dirty="0">
                <a:latin typeface="Arial"/>
                <a:cs typeface="Arial"/>
              </a:rPr>
              <a:t>embedding layer</a:t>
            </a:r>
            <a:r>
              <a:rPr lang="en-US" sz="2800" spc="-114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353" y="337914"/>
            <a:ext cx="465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</p:spTree>
    <p:extLst>
      <p:ext uri="{BB962C8B-B14F-4D97-AF65-F5344CB8AC3E}">
        <p14:creationId xmlns:p14="http://schemas.microsoft.com/office/powerpoint/2010/main" val="4289644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15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41" y="2534897"/>
            <a:ext cx="789790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345" dirty="0"/>
              <a:t>Representing</a:t>
            </a:r>
            <a:r>
              <a:rPr sz="4000" b="1" spc="345" dirty="0"/>
              <a:t> </a:t>
            </a:r>
            <a:r>
              <a:rPr lang="en-US" sz="4000" b="1" spc="325" dirty="0"/>
              <a:t>Sequential</a:t>
            </a:r>
            <a:r>
              <a:rPr sz="4000" b="1" spc="95" dirty="0"/>
              <a:t> </a:t>
            </a:r>
            <a:r>
              <a:rPr sz="4000" b="1" spc="235" dirty="0"/>
              <a:t>Data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76186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2486</Words>
  <Application>Microsoft Macintosh PowerPoint</Application>
  <PresentationFormat>Widescreen</PresentationFormat>
  <Paragraphs>781</Paragraphs>
  <Slides>81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 Unicode MS</vt:lpstr>
      <vt:lpstr>Arial</vt:lpstr>
      <vt:lpstr>Calibri</vt:lpstr>
      <vt:lpstr>Calibri Light</vt:lpstr>
      <vt:lpstr>Courier New</vt:lpstr>
      <vt:lpstr>HelveticaNeue-Light</vt:lpstr>
      <vt:lpstr>Times New Roman</vt:lpstr>
      <vt:lpstr>Office Theme</vt:lpstr>
      <vt:lpstr>ECE 884 Deep Learning</vt:lpstr>
      <vt:lpstr>Review of last lecture</vt:lpstr>
      <vt:lpstr>Today’s lecture</vt:lpstr>
      <vt:lpstr>So   far: “Feedforward” Neural Networks</vt:lpstr>
      <vt:lpstr>How to model sequential data?</vt:lpstr>
      <vt:lpstr>How to model sequential data?</vt:lpstr>
      <vt:lpstr>How to model sequential data?</vt:lpstr>
      <vt:lpstr>How to model sequential data?</vt:lpstr>
      <vt:lpstr>Representing Sequential Data</vt:lpstr>
      <vt:lpstr>Step 1: Tokenization (Text to Words)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2: Count Word Frequencies</vt:lpstr>
      <vt:lpstr>Step 3: One-Hot Encoding</vt:lpstr>
      <vt:lpstr>Step 3: One-Hot Encoding</vt:lpstr>
      <vt:lpstr>Word Embedding: Word to Vector</vt:lpstr>
      <vt:lpstr>How to map word to vector?</vt:lpstr>
      <vt:lpstr>One-Hot Encoding</vt:lpstr>
      <vt:lpstr>Word Embedding</vt:lpstr>
      <vt:lpstr>How to interpret the parameter matrix?</vt:lpstr>
      <vt:lpstr>How to interpret the parameter matrix?</vt:lpstr>
      <vt:lpstr>How to interpret the parameter matrix?</vt:lpstr>
      <vt:lpstr>Recurrent Neural Networks</vt:lpstr>
      <vt:lpstr>Recurrent Neural Networks</vt:lpstr>
      <vt:lpstr>Recurrent Neural Networks</vt:lpstr>
      <vt:lpstr>(Vanilla) Recurrent Neural Networks</vt:lpstr>
      <vt:lpstr>Unfold</vt:lpstr>
      <vt:lpstr>A Closer Look</vt:lpstr>
      <vt:lpstr>A Closer Look</vt:lpstr>
      <vt:lpstr>A Closer Look</vt:lpstr>
      <vt:lpstr>Simple RNN for Classification</vt:lpstr>
      <vt:lpstr>Simple RNN for Classification</vt:lpstr>
      <vt:lpstr>Shortcomings of Simple RNN</vt:lpstr>
      <vt:lpstr>SimpleRNN is good at short-term dependence</vt:lpstr>
      <vt:lpstr>PowerPoint Presentation</vt:lpstr>
      <vt:lpstr>SimpleRNN is good at short-term dependence</vt:lpstr>
      <vt:lpstr>Summary</vt:lpstr>
      <vt:lpstr>Summary</vt:lpstr>
      <vt:lpstr>LSTM Model</vt:lpstr>
      <vt:lpstr>LSTM Networks</vt:lpstr>
      <vt:lpstr>LSTM: Conveyor Belt</vt:lpstr>
      <vt:lpstr>LSTM: Forget Gate</vt:lpstr>
      <vt:lpstr>LSTM: Forget Gate</vt:lpstr>
      <vt:lpstr>LSTM: Forget Gate</vt:lpstr>
      <vt:lpstr>LSTM: Forget Gate</vt:lpstr>
      <vt:lpstr>LSTM: Forget Gate</vt:lpstr>
      <vt:lpstr>LSTM: Input Gate</vt:lpstr>
      <vt:lpstr>LSTM: New Value</vt:lpstr>
      <vt:lpstr>LSTM: Update the Conveyor Belt</vt:lpstr>
      <vt:lpstr>LSTM: Update the Conveyor Belt</vt:lpstr>
      <vt:lpstr>LSTM: Output Gate</vt:lpstr>
      <vt:lpstr>LSTM: Update State</vt:lpstr>
      <vt:lpstr>LSTM: Number of Parameters</vt:lpstr>
      <vt:lpstr>Summary</vt:lpstr>
      <vt:lpstr>Summary</vt:lpstr>
      <vt:lpstr>Making RNNs More Effective</vt:lpstr>
      <vt:lpstr>Stacked RNN</vt:lpstr>
      <vt:lpstr>Stacked RNN</vt:lpstr>
      <vt:lpstr>Stacked RNN</vt:lpstr>
      <vt:lpstr>Stacked RNN</vt:lpstr>
      <vt:lpstr>Bidirectional RNN</vt:lpstr>
      <vt:lpstr>Standard RNN</vt:lpstr>
      <vt:lpstr>Bidirectional RNN</vt:lpstr>
      <vt:lpstr>Bidirectional RNN</vt:lpstr>
      <vt:lpstr>Pretrain</vt:lpstr>
      <vt:lpstr>Why pretraining?</vt:lpstr>
      <vt:lpstr>Pretrain the Embedding Layer</vt:lpstr>
      <vt:lpstr>Pretrain the Embedding Layer</vt:lpstr>
      <vt:lpstr>Pretrain the Embedding Layer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570</cp:revision>
  <dcterms:created xsi:type="dcterms:W3CDTF">2021-01-18T23:49:29Z</dcterms:created>
  <dcterms:modified xsi:type="dcterms:W3CDTF">2021-03-25T15:06:31Z</dcterms:modified>
</cp:coreProperties>
</file>